
<file path=[Content_Types].xml><?xml version="1.0" encoding="utf-8"?>
<Types xmlns="http://schemas.openxmlformats.org/package/2006/content-types">
  <Default Extension="bin" ContentType="application/vnd.openxmlformats-officedocument.oleObject"/>
  <Default Extension="docx" ContentType="application/vnd.openxmlformats-officedocument.wordprocessingml.document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72" r:id="rId2"/>
    <p:sldId id="337" r:id="rId3"/>
    <p:sldId id="339" r:id="rId4"/>
    <p:sldId id="374" r:id="rId5"/>
    <p:sldId id="388" r:id="rId6"/>
    <p:sldId id="389" r:id="rId7"/>
    <p:sldId id="391" r:id="rId8"/>
    <p:sldId id="402" r:id="rId9"/>
    <p:sldId id="403" r:id="rId10"/>
    <p:sldId id="392" r:id="rId11"/>
    <p:sldId id="393" r:id="rId12"/>
    <p:sldId id="401" r:id="rId13"/>
    <p:sldId id="394" r:id="rId14"/>
    <p:sldId id="395" r:id="rId15"/>
    <p:sldId id="396" r:id="rId16"/>
    <p:sldId id="397" r:id="rId17"/>
    <p:sldId id="404" r:id="rId18"/>
    <p:sldId id="398" r:id="rId19"/>
    <p:sldId id="399" r:id="rId20"/>
    <p:sldId id="400" r:id="rId21"/>
    <p:sldId id="345" r:id="rId22"/>
    <p:sldId id="346" r:id="rId23"/>
    <p:sldId id="375" r:id="rId24"/>
    <p:sldId id="347" r:id="rId25"/>
    <p:sldId id="390" r:id="rId26"/>
    <p:sldId id="371" r:id="rId27"/>
    <p:sldId id="372" r:id="rId28"/>
    <p:sldId id="373" r:id="rId29"/>
    <p:sldId id="376" r:id="rId30"/>
    <p:sldId id="377" r:id="rId31"/>
    <p:sldId id="378" r:id="rId32"/>
    <p:sldId id="383" r:id="rId33"/>
    <p:sldId id="384" r:id="rId34"/>
    <p:sldId id="387" r:id="rId35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1" autoAdjust="0"/>
    <p:restoredTop sz="94660"/>
  </p:normalViewPr>
  <p:slideViewPr>
    <p:cSldViewPr>
      <p:cViewPr varScale="1">
        <p:scale>
          <a:sx n="82" d="100"/>
          <a:sy n="82" d="100"/>
        </p:scale>
        <p:origin x="1656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CE3527-E426-4C21-9B41-4322EFEDC22D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721A02-FA75-4B5B-AE73-3CE51B63EF51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21A02-FA75-4B5B-AE73-3CE51B63EF51}" type="slidenum">
              <a:rPr lang="ru-RU" smtClean="0"/>
              <a:pPr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2375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21A02-FA75-4B5B-AE73-3CE51B63EF51}" type="slidenum">
              <a:rPr lang="ru-RU" smtClean="0"/>
              <a:pPr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322322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B721A02-FA75-4B5B-AE73-3CE51B63EF51}" type="slidenum">
              <a:rPr lang="ru-RU" smtClean="0"/>
              <a:pPr/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720501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Содержимое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Содержимое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Содержимое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B1456F-9510-47A8-80F2-024DFD711B68}" type="datetimeFigureOut">
              <a:rPr lang="ru-RU" smtClean="0"/>
              <a:pPr/>
              <a:t>27.10.2025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E535DF-BD73-49C9-A830-AA511011DD8F}" type="slidenum">
              <a:rPr lang="ru-RU" smtClean="0"/>
              <a:pPr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skolesnikova@yandex.ru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28.emf"/><Relationship Id="rId4" Type="http://schemas.openxmlformats.org/officeDocument/2006/relationships/package" Target="../embeddings/Microsoft_Word_Document2.docx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32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libeldoc.bsuir.by/bitstream/123456789/47645/1/Revtovich_Integralnaya.pdf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hyperlink" Target="&#1055;&#1088;&#1080;&#1084;&#1077;&#1088;%20&#1089;&#1074;&#1077;&#1088;&#1090;&#1082;&#1080;%202.gif" TargetMode="External"/><Relationship Id="rId5" Type="http://schemas.openxmlformats.org/officeDocument/2006/relationships/image" Target="../media/image33.png"/><Relationship Id="rId4" Type="http://schemas.openxmlformats.org/officeDocument/2006/relationships/hyperlink" Target="&#1087;&#1088;&#1080;&#1084;&#1077;&#1088;%20&#1089;&#1074;&#1077;&#1088;&#1090;&#1082;&#1080;.gif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4.png"/><Relationship Id="rId7" Type="http://schemas.openxmlformats.org/officeDocument/2006/relationships/oleObject" Target="../embeddings/oleObject10.bin"/><Relationship Id="rId12" Type="http://schemas.openxmlformats.org/officeDocument/2006/relationships/image" Target="../media/image39.w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gif"/><Relationship Id="rId11" Type="http://schemas.openxmlformats.org/officeDocument/2006/relationships/oleObject" Target="../embeddings/oleObject12.bin"/><Relationship Id="rId5" Type="http://schemas.openxmlformats.org/officeDocument/2006/relationships/image" Target="../media/image35.wmf"/><Relationship Id="rId10" Type="http://schemas.openxmlformats.org/officeDocument/2006/relationships/image" Target="../media/image38.emf"/><Relationship Id="rId4" Type="http://schemas.openxmlformats.org/officeDocument/2006/relationships/oleObject" Target="../embeddings/oleObject9.bin"/><Relationship Id="rId9" Type="http://schemas.openxmlformats.org/officeDocument/2006/relationships/oleObject" Target="../embeddings/oleObject11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matlab/getting-started-with-matlab.html" TargetMode="External"/><Relationship Id="rId2" Type="http://schemas.openxmlformats.org/officeDocument/2006/relationships/hyperlink" Target="http://old.exponenta.ru/SOFT/MATLAB/potemkin/book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s://www.mathworks.com/support/sysreq.html" TargetMode="External"/><Relationship Id="rId4" Type="http://schemas.openxmlformats.org/officeDocument/2006/relationships/hyperlink" Target="https://www.mathworks.com/help/matlab/learn_matlab/product-description.htm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oleObject" Target="../embeddings/oleObject15.bin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package" Target="../embeddings/Microsoft_Word_Document3.docx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oleObject" Target="../embeddings/oleObject16.bin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emf"/><Relationship Id="rId2" Type="http://schemas.openxmlformats.org/officeDocument/2006/relationships/package" Target="../embeddings/Microsoft_Word_Document4.docx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package" Target="../embeddings/Microsoft_Word_Document5.docx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package" Target="../embeddings/Microsoft_Word_Document.docx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oleObject" Target="../embeddings/oleObject19.bin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6.wmf"/><Relationship Id="rId4" Type="http://schemas.openxmlformats.org/officeDocument/2006/relationships/oleObject" Target="../embeddings/oleObject20.bin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oleObject" Target="../embeddings/oleObject21.bin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package" Target="../embeddings/Microsoft_Word_Document6.docx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package" Target="../embeddings/Microsoft_Word_Document1.docx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13.emf"/><Relationship Id="rId7" Type="http://schemas.openxmlformats.org/officeDocument/2006/relationships/image" Target="../media/image1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5.emf"/><Relationship Id="rId4" Type="http://schemas.openxmlformats.org/officeDocument/2006/relationships/image" Target="../media/image14.png"/><Relationship Id="rId9" Type="http://schemas.openxmlformats.org/officeDocument/2006/relationships/image" Target="../media/image17.w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0" y="1560512"/>
            <a:ext cx="9144000" cy="1725612"/>
          </a:xfrm>
        </p:spPr>
        <p:txBody>
          <a:bodyPr>
            <a:normAutofit/>
          </a:bodyPr>
          <a:lstStyle/>
          <a:p>
            <a:pPr eaLnBrk="1" hangingPunct="1">
              <a:defRPr/>
            </a:pPr>
            <a:r>
              <a:rPr lang="ru-RU" sz="2800" b="1" cap="all" dirty="0">
                <a:solidFill>
                  <a:srgbClr val="C00000"/>
                </a:solidFill>
              </a:rPr>
              <a:t>Лекция  9.</a:t>
            </a:r>
            <a:r>
              <a:rPr lang="ru-RU" sz="2800" b="1" cap="all" dirty="0">
                <a:solidFill>
                  <a:srgbClr val="002060"/>
                </a:solidFill>
              </a:rPr>
              <a:t> </a:t>
            </a:r>
            <a:r>
              <a:rPr lang="en-US" sz="2800" b="1" cap="all" dirty="0">
                <a:solidFill>
                  <a:srgbClr val="002060"/>
                </a:solidFill>
              </a:rPr>
              <a:t>SIMULINK</a:t>
            </a:r>
            <a:r>
              <a:rPr lang="ru-RU" sz="2800" b="1" cap="all" dirty="0">
                <a:solidFill>
                  <a:srgbClr val="002060"/>
                </a:solidFill>
              </a:rPr>
              <a:t>-часть 1. ОСНОВНЫЕ БЛОКИ</a:t>
            </a:r>
            <a:br>
              <a:rPr lang="ru-RU" sz="2800" b="1" cap="all" dirty="0">
                <a:solidFill>
                  <a:srgbClr val="002060"/>
                </a:solidFill>
              </a:rPr>
            </a:br>
            <a:br>
              <a:rPr lang="ru-RU" sz="2800" b="1" cap="all" dirty="0">
                <a:solidFill>
                  <a:srgbClr val="002060"/>
                </a:solidFill>
              </a:rPr>
            </a:br>
            <a:endParaRPr lang="ru-RU" sz="2800" b="1" cap="all" dirty="0">
              <a:solidFill>
                <a:srgbClr val="002060"/>
              </a:solidFill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214942" y="5500702"/>
            <a:ext cx="3786214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002060"/>
                </a:solidFill>
                <a:latin typeface="+mn-lt"/>
                <a:cs typeface="+mn-cs"/>
              </a:rPr>
              <a:t>Составитель: 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ru-RU" sz="2400" b="1" dirty="0">
                <a:solidFill>
                  <a:srgbClr val="002060"/>
                </a:solidFill>
                <a:latin typeface="+mn-lt"/>
                <a:cs typeface="+mn-cs"/>
              </a:rPr>
              <a:t>д.т.н.  Колесникова С.И. 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i="1" dirty="0">
                <a:latin typeface="+mn-lt"/>
                <a:cs typeface="+mn-cs"/>
                <a:hlinkClick r:id="rId2"/>
              </a:rPr>
              <a:t>skolesnikova@yandex.ru</a:t>
            </a:r>
            <a:endParaRPr lang="ru-RU" sz="2400" b="1" i="1" dirty="0">
              <a:solidFill>
                <a:schemeClr val="bg2">
                  <a:lumMod val="5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35847" name="AutoShape 8" descr="Фазовый портрет оптимальной по быстродействию системы 2-го поряд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5848" name="AutoShape 10" descr="Фазовый портрет оптимальной по быстродействию системы 2-го поряд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sp>
        <p:nvSpPr>
          <p:cNvPr id="35849" name="AutoShape 13" descr="Фазовый портрет оптимальной по быстродействию системы 2-го поряд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/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-50800" y="981075"/>
            <a:ext cx="9180513" cy="0"/>
          </a:xfrm>
          <a:prstGeom prst="line">
            <a:avLst/>
          </a:prstGeom>
          <a:ln w="28575" cmpd="dbl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0" y="3065466"/>
            <a:ext cx="9180513" cy="0"/>
          </a:xfrm>
          <a:prstGeom prst="line">
            <a:avLst/>
          </a:prstGeom>
          <a:ln w="28575" cmpd="dbl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0" y="3143248"/>
            <a:ext cx="9180513" cy="0"/>
          </a:xfrm>
          <a:prstGeom prst="line">
            <a:avLst/>
          </a:prstGeom>
          <a:ln w="28575" cmpd="dbl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650" name="Picture 2" descr="ÐÐ£ÐÐ"/>
          <p:cNvPicPr>
            <a:picLocks noChangeAspect="1" noChangeArrowheads="1"/>
          </p:cNvPicPr>
          <p:nvPr/>
        </p:nvPicPr>
        <p:blipFill>
          <a:blip r:embed="rId3"/>
          <a:srcRect t="10474" b="14525"/>
          <a:stretch>
            <a:fillRect/>
          </a:stretch>
        </p:blipFill>
        <p:spPr bwMode="auto">
          <a:xfrm>
            <a:off x="7786710" y="1"/>
            <a:ext cx="1201715" cy="40057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l="31100" t="33201" r="4316" b="5665"/>
          <a:stretch/>
        </p:blipFill>
        <p:spPr>
          <a:xfrm>
            <a:off x="235902" y="1532986"/>
            <a:ext cx="3266494" cy="23190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332656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Преобразование Фурье – операция, однозначно сопоставляющая периодической функции от времени функцией от частоты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t="61954" r="62059" b="1763"/>
          <a:stretch/>
        </p:blipFill>
        <p:spPr>
          <a:xfrm>
            <a:off x="683568" y="4797152"/>
            <a:ext cx="3096344" cy="1656185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3"/>
          <a:srcRect l="39707" t="65587" r="28858" b="8117"/>
          <a:stretch/>
        </p:blipFill>
        <p:spPr>
          <a:xfrm>
            <a:off x="5652120" y="5125220"/>
            <a:ext cx="2565392" cy="1200329"/>
          </a:xfrm>
          <a:prstGeom prst="rect">
            <a:avLst/>
          </a:prstGeom>
        </p:spPr>
      </p:pic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/>
          <a:srcRect t="8180" b="30819"/>
          <a:stretch>
            <a:fillRect/>
          </a:stretch>
        </p:blipFill>
        <p:spPr bwMode="auto">
          <a:xfrm>
            <a:off x="5058806" y="207359"/>
            <a:ext cx="3479935" cy="7013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B861F-7787-4B5C-88C2-4314051FAB1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5825" t="29975" r="17713" b="21999"/>
          <a:stretch/>
        </p:blipFill>
        <p:spPr>
          <a:xfrm>
            <a:off x="3518014" y="1267032"/>
            <a:ext cx="5625986" cy="3271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7467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1"/>
          <p:cNvSpPr txBox="1">
            <a:spLocks/>
          </p:cNvSpPr>
          <p:nvPr/>
        </p:nvSpPr>
        <p:spPr>
          <a:xfrm>
            <a:off x="214313" y="-357214"/>
            <a:ext cx="8658225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4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Взаимосвязь непрерывных и дискретных преобразований</a:t>
            </a:r>
            <a:endParaRPr lang="ru-RU" sz="2000" b="1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0" y="5831914"/>
            <a:ext cx="935834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Утверждение (спектр сигнала). </a:t>
            </a:r>
            <a:r>
              <a:rPr lang="ru-RU" dirty="0"/>
              <a:t>Любой реальный электрический сигнал x(t) можно представить в виде </a:t>
            </a:r>
            <a:r>
              <a:rPr lang="ru-RU" i="1" dirty="0"/>
              <a:t>взвешенной </a:t>
            </a:r>
            <a:r>
              <a:rPr lang="ru-RU" dirty="0"/>
              <a:t>композиции</a:t>
            </a:r>
            <a:r>
              <a:rPr lang="en-US"/>
              <a:t> </a:t>
            </a:r>
            <a:r>
              <a:rPr lang="ru-RU"/>
              <a:t>(СВЕРТКИ) </a:t>
            </a:r>
            <a:r>
              <a:rPr lang="ru-RU" dirty="0"/>
              <a:t>некоторых более простых однотипных сигналов, называемых </a:t>
            </a:r>
            <a:r>
              <a:rPr lang="ru-RU" dirty="0">
                <a:solidFill>
                  <a:srgbClr val="C00000"/>
                </a:solidFill>
              </a:rPr>
              <a:t>базисными функциями</a:t>
            </a:r>
            <a:r>
              <a:rPr lang="ru-RU" dirty="0"/>
              <a:t>.</a:t>
            </a:r>
          </a:p>
        </p:txBody>
      </p:sp>
      <p:cxnSp>
        <p:nvCxnSpPr>
          <p:cNvPr id="10" name="Прямая со стрелкой 9"/>
          <p:cNvCxnSpPr>
            <a:cxnSpLocks/>
          </p:cNvCxnSpPr>
          <p:nvPr/>
        </p:nvCxnSpPr>
        <p:spPr>
          <a:xfrm>
            <a:off x="6012160" y="5369086"/>
            <a:ext cx="1702184" cy="423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 стрелкой 11"/>
          <p:cNvCxnSpPr>
            <a:cxnSpLocks/>
          </p:cNvCxnSpPr>
          <p:nvPr/>
        </p:nvCxnSpPr>
        <p:spPr>
          <a:xfrm flipV="1">
            <a:off x="6372200" y="5715852"/>
            <a:ext cx="1736425" cy="927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3275856" y="1412776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sym typeface="Symbol" panose="05050102010706020507" pitchFamily="18" charset="2"/>
              </a:rPr>
              <a:t>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275856" y="3861048"/>
            <a:ext cx="360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sym typeface="Symbol" panose="05050102010706020507" pitchFamily="18" charset="2"/>
              </a:rPr>
              <a:t>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8C5CBD-48B5-44E6-9F98-09DA02B8775D}"/>
              </a:ext>
            </a:extLst>
          </p:cNvPr>
          <p:cNvSpPr txBox="1"/>
          <p:nvPr/>
        </p:nvSpPr>
        <p:spPr>
          <a:xfrm>
            <a:off x="6598220" y="453338"/>
            <a:ext cx="2232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p</a:t>
            </a:r>
            <a:r>
              <a:rPr lang="en-US" dirty="0"/>
              <a:t>, </a:t>
            </a:r>
            <a:r>
              <a:rPr lang="en-US" i="1" dirty="0"/>
              <a:t>s</a:t>
            </a:r>
            <a:r>
              <a:rPr lang="en-US" dirty="0"/>
              <a:t>, </a:t>
            </a:r>
            <a:r>
              <a:rPr lang="en-US" i="1" dirty="0"/>
              <a:t>u</a:t>
            </a:r>
            <a:r>
              <a:rPr lang="en-US" dirty="0"/>
              <a:t>, </a:t>
            </a:r>
            <a:r>
              <a:rPr lang="en-US" i="1" dirty="0"/>
              <a:t>n…- </a:t>
            </a:r>
            <a:r>
              <a:rPr lang="ru-RU" dirty="0" err="1"/>
              <a:t>компл.ч</a:t>
            </a:r>
            <a:r>
              <a:rPr lang="ru-RU" dirty="0"/>
              <a:t>.</a:t>
            </a:r>
            <a:r>
              <a:rPr lang="en-US" dirty="0"/>
              <a:t> </a:t>
            </a:r>
            <a:endParaRPr lang="ru-RU" dirty="0"/>
          </a:p>
        </p:txBody>
      </p: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677B1E61-0EA1-4256-AD0E-554F08478036}"/>
              </a:ext>
            </a:extLst>
          </p:cNvPr>
          <p:cNvGrpSpPr/>
          <p:nvPr/>
        </p:nvGrpSpPr>
        <p:grpSpPr>
          <a:xfrm>
            <a:off x="214313" y="871705"/>
            <a:ext cx="8160752" cy="4564598"/>
            <a:chOff x="214313" y="871705"/>
            <a:chExt cx="8160752" cy="4564598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4313" y="871705"/>
              <a:ext cx="8160752" cy="4564598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25B499CB-7388-4D98-8DA6-8B1A46F5062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59632" y="1260497"/>
              <a:ext cx="1700138" cy="908539"/>
            </a:xfrm>
            <a:prstGeom prst="rect">
              <a:avLst/>
            </a:prstGeom>
          </p:spPr>
        </p:pic>
      </p:grp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E446B4EE-C0F5-4A11-9058-8F466C9DB9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0" t="55600" r="34250" b="36000"/>
          <a:stretch/>
        </p:blipFill>
        <p:spPr>
          <a:xfrm>
            <a:off x="3094997" y="499955"/>
            <a:ext cx="3168352" cy="950503"/>
          </a:xfrm>
          <a:prstGeom prst="rect">
            <a:avLst/>
          </a:prstGeom>
        </p:spPr>
      </p:pic>
      <p:graphicFrame>
        <p:nvGraphicFramePr>
          <p:cNvPr id="6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65186814"/>
              </p:ext>
            </p:extLst>
          </p:nvPr>
        </p:nvGraphicFramePr>
        <p:xfrm>
          <a:off x="6349888" y="5100164"/>
          <a:ext cx="2728912" cy="660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892160" imgH="457200" progId="Equation.DSMT4">
                  <p:embed/>
                </p:oleObj>
              </mc:Choice>
              <mc:Fallback>
                <p:oleObj name="Equation" r:id="rId5" imgW="1892160" imgH="457200" progId="Equation.DSMT4">
                  <p:embed/>
                  <p:pic>
                    <p:nvPicPr>
                      <p:cNvPr id="6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49888" y="5100164"/>
                        <a:ext cx="2728912" cy="660400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4916738" y="5134606"/>
            <a:ext cx="14331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C00000"/>
                </a:solidFill>
                <a:latin typeface="+mn-lt"/>
              </a:rPr>
              <a:t>Спектральные коэффициенты</a:t>
            </a:r>
          </a:p>
        </p:txBody>
      </p:sp>
    </p:spTree>
    <p:extLst>
      <p:ext uri="{BB962C8B-B14F-4D97-AF65-F5344CB8AC3E}">
        <p14:creationId xmlns:p14="http://schemas.microsoft.com/office/powerpoint/2010/main" val="3093008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1500166" y="0"/>
            <a:ext cx="64668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  <a:latin typeface="+mj-lt"/>
              </a:rPr>
              <a:t>ОСОБЕННОСТИ ЛС: СОБЛЮДЕНИЕ ПРИНЦИПА СУПЕРПОЗИЦИИ</a:t>
            </a:r>
            <a:endParaRPr lang="ru-RU" dirty="0">
              <a:solidFill>
                <a:srgbClr val="C00000"/>
              </a:solidFill>
              <a:latin typeface="+mj-lt"/>
            </a:endParaRPr>
          </a:p>
        </p:txBody>
      </p:sp>
      <p:sp>
        <p:nvSpPr>
          <p:cNvPr id="60418" name="Rectangle 2"/>
          <p:cNvSpPr>
            <a:spLocks noChangeArrowheads="1"/>
          </p:cNvSpPr>
          <p:nvPr/>
        </p:nvSpPr>
        <p:spPr bwMode="auto">
          <a:xfrm>
            <a:off x="0" y="357166"/>
            <a:ext cx="9001156" cy="203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sz="1800" b="1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Принцип суперпозиции 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— </a:t>
            </a:r>
            <a:r>
              <a:rPr kumimoji="0" lang="ru-RU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реакция на сумму сигналов равна сумме откликов на каждый сигнал. Основное</a:t>
            </a:r>
            <a:r>
              <a:rPr kumimoji="0" lang="ru-RU" sz="1800" b="0" i="0" u="none" strike="noStrike" cap="none" normalizeH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 с</a:t>
            </a:r>
            <a:r>
              <a:rPr kumimoji="0" lang="ru-RU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войство линейности систем. </a:t>
            </a:r>
          </a:p>
          <a:p>
            <a:pPr marR="0" lvl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Математически система линейна</a:t>
            </a:r>
            <a:r>
              <a:rPr kumimoji="0" lang="ru-RU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, если для всех </a:t>
            </a:r>
            <a:r>
              <a:rPr kumimoji="0" lang="ru-RU" sz="18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a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, </a:t>
            </a:r>
            <a:r>
              <a:rPr kumimoji="0" lang="ru-RU" sz="18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b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, x1(</a:t>
            </a:r>
            <a:r>
              <a:rPr kumimoji="0" lang="ru-RU" sz="18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 </a:t>
            </a:r>
            <a:r>
              <a:rPr kumimoji="0" lang="ru-RU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и 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х2(</a:t>
            </a:r>
            <a:r>
              <a:rPr kumimoji="0" lang="ru-RU" sz="1800" b="0" i="1" u="none" strike="noStrike" cap="none" normalizeH="0" baseline="0" dirty="0" err="1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</a:t>
            </a:r>
            <a:endParaRPr kumimoji="0" lang="ru-RU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660900" eaLnBrk="0" hangingPunct="0"/>
            <a:r>
              <a:rPr lang="ru-RU" i="1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ay</a:t>
            </a:r>
            <a:r>
              <a:rPr lang="ru-RU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1(</a:t>
            </a:r>
            <a:r>
              <a:rPr lang="ru-RU" i="1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lang="ru-RU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lang="ru-RU" i="1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 + by</a:t>
            </a:r>
            <a:r>
              <a:rPr lang="ru-RU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2(</a:t>
            </a:r>
            <a:r>
              <a:rPr lang="ru-RU" i="1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lang="ru-RU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lang="ru-RU" i="1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lang="ru-RU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— реакция системы на  вход  </a:t>
            </a:r>
            <a:r>
              <a:rPr lang="ru-RU" i="1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ax</a:t>
            </a:r>
            <a:r>
              <a:rPr lang="ru-RU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1(</a:t>
            </a:r>
            <a:r>
              <a:rPr lang="ru-RU" i="1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lang="ru-RU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lang="ru-RU" i="1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 + bx</a:t>
            </a:r>
            <a:r>
              <a:rPr lang="ru-RU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2(</a:t>
            </a:r>
            <a:r>
              <a:rPr lang="ru-RU" i="1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lang="ru-RU" dirty="0">
                <a:solidFill>
                  <a:srgbClr val="C00000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).</a:t>
            </a:r>
            <a:endParaRPr lang="ru-RU" dirty="0">
              <a:solidFill>
                <a:srgbClr val="C00000"/>
              </a:solidFill>
              <a:latin typeface="Arial" pitchFamily="34" charset="0"/>
              <a:cs typeface="Arial" pitchFamily="34" charset="0"/>
            </a:endParaRPr>
          </a:p>
          <a:p>
            <a:pPr marL="4660900"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y</a:t>
            </a:r>
            <a:r>
              <a:rPr kumimoji="0" lang="ru-RU" sz="1800" b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1(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sz="1800" b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— реакция системы на вход 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kumimoji="0" lang="ru-RU" sz="1800" b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1(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sz="1800" b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);</a:t>
            </a:r>
            <a:endParaRPr kumimoji="0" lang="ru-RU" sz="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4660900" lvl="0" eaLnBrk="0" hangingPunct="0"/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y</a:t>
            </a:r>
            <a:r>
              <a:rPr kumimoji="0" lang="ru-RU" sz="1800" b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2(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sz="1800" b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 </a:t>
            </a:r>
            <a:r>
              <a:rPr kumimoji="0" lang="ru-RU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— реакция системы </a:t>
            </a:r>
            <a:r>
              <a:rPr lang="ru-RU" dirty="0">
                <a:solidFill>
                  <a:srgbClr val="333333"/>
                </a:solidFill>
                <a:latin typeface="Cambria" pitchFamily="18" charset="0"/>
                <a:ea typeface="Times New Roman" pitchFamily="18" charset="0"/>
                <a:cs typeface="Times New Roman" pitchFamily="18" charset="0"/>
              </a:rPr>
              <a:t>на вход </a:t>
            </a:r>
            <a:r>
              <a:rPr kumimoji="0" lang="ru-RU" sz="18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 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x</a:t>
            </a:r>
            <a:r>
              <a:rPr kumimoji="0" lang="ru-RU" sz="1800" b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2(</a:t>
            </a:r>
            <a:r>
              <a:rPr kumimoji="0" lang="ru-RU" sz="1800" b="0" i="1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t</a:t>
            </a:r>
            <a:r>
              <a:rPr kumimoji="0" lang="ru-RU" sz="1800" b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Cambria" pitchFamily="18" charset="0"/>
                <a:ea typeface="Times New Roman" pitchFamily="18" charset="0"/>
                <a:cs typeface="Times New Roman" pitchFamily="18" charset="0"/>
              </a:rPr>
              <a:t>);</a:t>
            </a:r>
            <a:endParaRPr kumimoji="0" lang="ru-RU" sz="800" b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60417" name="Рисунок 127" descr="https://siblec.ru/img/88/a088.files/image001.jpg"/>
          <p:cNvPicPr>
            <a:picLocks noChangeAspect="1" noChangeArrowheads="1"/>
          </p:cNvPicPr>
          <p:nvPr/>
        </p:nvPicPr>
        <p:blipFill>
          <a:blip r:embed="rId2"/>
          <a:srcRect l="12475" t="4000" r="22271"/>
          <a:stretch>
            <a:fillRect/>
          </a:stretch>
        </p:blipFill>
        <p:spPr bwMode="auto">
          <a:xfrm>
            <a:off x="-36512" y="2880366"/>
            <a:ext cx="5929354" cy="292895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214282" y="5666448"/>
            <a:ext cx="8929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Передаточная функция (ПФ) </a:t>
            </a:r>
            <a:r>
              <a:rPr lang="ru-RU" dirty="0"/>
              <a:t>является рабочей характеристикой системы: описывает отклик системы на каждую синусоиду. </a:t>
            </a:r>
          </a:p>
          <a:p>
            <a:pPr marL="342900" indent="-342900">
              <a:buAutoNum type="arabicParenR"/>
            </a:pPr>
            <a:r>
              <a:rPr lang="ru-RU" dirty="0"/>
              <a:t>Имея </a:t>
            </a:r>
            <a:r>
              <a:rPr lang="ru-RU" b="1" dirty="0">
                <a:solidFill>
                  <a:srgbClr val="C00000"/>
                </a:solidFill>
              </a:rPr>
              <a:t>ПФ </a:t>
            </a:r>
            <a:r>
              <a:rPr lang="ru-RU" dirty="0"/>
              <a:t>системы, можно предсказать каждый выходной компонент. </a:t>
            </a:r>
          </a:p>
          <a:p>
            <a:pPr marL="342900" indent="-342900">
              <a:buAutoNum type="arabicParenR"/>
            </a:pPr>
            <a:r>
              <a:rPr lang="ru-RU" dirty="0"/>
              <a:t>Зная входной и выходной сигналы, можно определить </a:t>
            </a:r>
            <a:r>
              <a:rPr lang="ru-RU" b="1" dirty="0">
                <a:solidFill>
                  <a:srgbClr val="C00000"/>
                </a:solidFill>
              </a:rPr>
              <a:t>ПФ </a:t>
            </a:r>
            <a:r>
              <a:rPr lang="ru-RU" dirty="0"/>
              <a:t>системы.</a:t>
            </a:r>
          </a:p>
          <a:p>
            <a:endParaRPr lang="ru-RU" dirty="0"/>
          </a:p>
        </p:txBody>
      </p:sp>
      <p:sp>
        <p:nvSpPr>
          <p:cNvPr id="7" name="TextBox 6"/>
          <p:cNvSpPr txBox="1"/>
          <p:nvPr/>
        </p:nvSpPr>
        <p:spPr>
          <a:xfrm>
            <a:off x="2106628" y="3064432"/>
            <a:ext cx="1571636" cy="578882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400" b="1" dirty="0">
                <a:solidFill>
                  <a:srgbClr val="C00000"/>
                </a:solidFill>
              </a:rPr>
              <a:t>Линейная система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463818" y="4666316"/>
            <a:ext cx="1000132" cy="510778"/>
          </a:xfrm>
          <a:prstGeom prst="round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</a:rPr>
              <a:t>Линейная система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44208" y="5008635"/>
            <a:ext cx="2357454" cy="51077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>
                <a:solidFill>
                  <a:srgbClr val="C00000"/>
                </a:solidFill>
              </a:rPr>
              <a:t>На входе ЛС – </a:t>
            </a:r>
            <a:r>
              <a:rPr lang="en-US" sz="1200" b="1" dirty="0">
                <a:solidFill>
                  <a:srgbClr val="C00000"/>
                </a:solidFill>
              </a:rPr>
              <a:t>sin(x)</a:t>
            </a:r>
          </a:p>
          <a:p>
            <a:pPr algn="ctr"/>
            <a:r>
              <a:rPr lang="ru-RU" sz="1200" b="1" dirty="0">
                <a:solidFill>
                  <a:srgbClr val="C00000"/>
                </a:solidFill>
              </a:rPr>
              <a:t>На выходе  ЛС–</a:t>
            </a:r>
            <a:r>
              <a:rPr lang="en-US" sz="1200" b="1" dirty="0">
                <a:solidFill>
                  <a:srgbClr val="C00000"/>
                </a:solidFill>
              </a:rPr>
              <a:t> a</a:t>
            </a:r>
            <a:r>
              <a:rPr lang="en-US" sz="1200" b="1" dirty="0">
                <a:solidFill>
                  <a:srgbClr val="C00000"/>
                </a:solidFill>
                <a:sym typeface="Symbol"/>
              </a:rPr>
              <a:t></a:t>
            </a:r>
            <a:r>
              <a:rPr lang="ru-RU" sz="1200" b="1" dirty="0">
                <a:solidFill>
                  <a:srgbClr val="C00000"/>
                </a:solidFill>
              </a:rPr>
              <a:t> </a:t>
            </a:r>
            <a:r>
              <a:rPr lang="en-US" sz="1200" b="1" dirty="0">
                <a:solidFill>
                  <a:srgbClr val="C00000"/>
                </a:solidFill>
              </a:rPr>
              <a:t>sin(</a:t>
            </a:r>
            <a:r>
              <a:rPr lang="en-US" sz="1200" b="1" dirty="0">
                <a:solidFill>
                  <a:srgbClr val="C00000"/>
                </a:solidFill>
                <a:sym typeface="Symbol"/>
              </a:rPr>
              <a:t>(</a:t>
            </a:r>
            <a:r>
              <a:rPr lang="en-US" sz="1200" b="1" dirty="0">
                <a:solidFill>
                  <a:srgbClr val="C00000"/>
                </a:solidFill>
              </a:rPr>
              <a:t>x))</a:t>
            </a:r>
            <a:endParaRPr lang="ru-RU" sz="1200" b="1" dirty="0">
              <a:solidFill>
                <a:srgbClr val="C0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999356" y="2808928"/>
            <a:ext cx="1785950" cy="3064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/>
              <a:t>Выходной сигнал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41770" y="2788213"/>
            <a:ext cx="1785950" cy="306467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1200" b="1" dirty="0"/>
              <a:t>Входной сигнал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139952" y="2408926"/>
            <a:ext cx="1857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C00000"/>
                </a:solidFill>
              </a:rPr>
              <a:t>y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i="1" dirty="0">
                <a:solidFill>
                  <a:srgbClr val="C00000"/>
                </a:solidFill>
              </a:rPr>
              <a:t>t</a:t>
            </a:r>
            <a:r>
              <a:rPr lang="en-US" dirty="0">
                <a:solidFill>
                  <a:srgbClr val="C00000"/>
                </a:solidFill>
              </a:rPr>
              <a:t>)</a:t>
            </a:r>
            <a:r>
              <a:rPr lang="en-US" i="1" dirty="0">
                <a:solidFill>
                  <a:srgbClr val="C00000"/>
                </a:solidFill>
              </a:rPr>
              <a:t>=L</a:t>
            </a:r>
            <a:r>
              <a:rPr lang="en-US" dirty="0">
                <a:solidFill>
                  <a:srgbClr val="C00000"/>
                </a:solidFill>
              </a:rPr>
              <a:t>[</a:t>
            </a:r>
            <a:r>
              <a:rPr lang="en-US" i="1" dirty="0">
                <a:solidFill>
                  <a:srgbClr val="C00000"/>
                </a:solidFill>
              </a:rPr>
              <a:t>x</a:t>
            </a:r>
            <a:r>
              <a:rPr lang="en-US" dirty="0">
                <a:solidFill>
                  <a:srgbClr val="C00000"/>
                </a:solidFill>
              </a:rPr>
              <a:t>(</a:t>
            </a:r>
            <a:r>
              <a:rPr lang="en-US" i="1" dirty="0">
                <a:solidFill>
                  <a:srgbClr val="C00000"/>
                </a:solidFill>
              </a:rPr>
              <a:t>t</a:t>
            </a:r>
            <a:r>
              <a:rPr lang="en-US" dirty="0">
                <a:solidFill>
                  <a:srgbClr val="C00000"/>
                </a:solidFill>
              </a:rPr>
              <a:t>)] 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13" name="Прямая соединительная линия 12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7457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7270" y="1372828"/>
            <a:ext cx="3558715" cy="1175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TextBox 13"/>
          <p:cNvSpPr txBox="1"/>
          <p:nvPr/>
        </p:nvSpPr>
        <p:spPr>
          <a:xfrm>
            <a:off x="5997340" y="3123661"/>
            <a:ext cx="314665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b="1" dirty="0">
                <a:solidFill>
                  <a:srgbClr val="002060"/>
                </a:solidFill>
              </a:rPr>
              <a:t>Гармонический сигнал</a:t>
            </a:r>
            <a:r>
              <a:rPr lang="en-US" sz="1400" b="1" dirty="0">
                <a:solidFill>
                  <a:srgbClr val="002060"/>
                </a:solidFill>
              </a:rPr>
              <a:t> (</a:t>
            </a:r>
            <a:r>
              <a:rPr lang="ru-RU" sz="1400" b="1" dirty="0">
                <a:solidFill>
                  <a:srgbClr val="002060"/>
                </a:solidFill>
              </a:rPr>
              <a:t>ГС</a:t>
            </a:r>
            <a:r>
              <a:rPr lang="en-US" sz="1400" b="1" dirty="0">
                <a:solidFill>
                  <a:srgbClr val="002060"/>
                </a:solidFill>
              </a:rPr>
              <a:t>)</a:t>
            </a:r>
            <a:r>
              <a:rPr lang="ru-RU" sz="1400" dirty="0">
                <a:solidFill>
                  <a:srgbClr val="002060"/>
                </a:solidFill>
              </a:rPr>
              <a:t>, проходя через линейную</a:t>
            </a:r>
            <a:br>
              <a:rPr lang="ru-RU" sz="1400" dirty="0">
                <a:solidFill>
                  <a:srgbClr val="002060"/>
                </a:solidFill>
              </a:rPr>
            </a:br>
            <a:r>
              <a:rPr lang="ru-RU" sz="1400" dirty="0">
                <a:solidFill>
                  <a:srgbClr val="002060"/>
                </a:solidFill>
              </a:rPr>
              <a:t>электрическую цепь, не искажается по форме, </a:t>
            </a:r>
            <a:r>
              <a:rPr lang="ru-RU" sz="1400" dirty="0">
                <a:solidFill>
                  <a:srgbClr val="C00000"/>
                </a:solidFill>
              </a:rPr>
              <a:t>меняя лишь амплитуду и начальную фазу.</a:t>
            </a:r>
            <a:br>
              <a:rPr lang="ru-RU" sz="1400" dirty="0">
                <a:solidFill>
                  <a:srgbClr val="002060"/>
                </a:solidFill>
              </a:rPr>
            </a:br>
            <a:r>
              <a:rPr lang="ru-RU" sz="1400" dirty="0">
                <a:solidFill>
                  <a:srgbClr val="002060"/>
                </a:solidFill>
              </a:rPr>
              <a:t>ГС просто реализуются технически.</a:t>
            </a:r>
          </a:p>
        </p:txBody>
      </p:sp>
      <p:cxnSp>
        <p:nvCxnSpPr>
          <p:cNvPr id="4" name="Прямая со стрелкой 3"/>
          <p:cNvCxnSpPr/>
          <p:nvPr/>
        </p:nvCxnSpPr>
        <p:spPr>
          <a:xfrm flipH="1">
            <a:off x="1835696" y="3284984"/>
            <a:ext cx="4161644" cy="10801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Прямая со стрелкой 14"/>
          <p:cNvCxnSpPr/>
          <p:nvPr/>
        </p:nvCxnSpPr>
        <p:spPr>
          <a:xfrm flipH="1">
            <a:off x="5004048" y="3356992"/>
            <a:ext cx="993292" cy="8640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5329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13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СПРАВКА. ПРИМЕРЫ оригиналов-изображений</a:t>
            </a:r>
          </a:p>
        </p:txBody>
      </p:sp>
      <p:sp>
        <p:nvSpPr>
          <p:cNvPr id="45064" name="AutoShape 8" descr="https://cdn.turkaramamotoru.com/ru/preobrazovanie-laplasa-998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5066" name="AutoShape 10" descr="https://cdn.turkaramamotoru.com/ru/preobrazovanie-laplasa-998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2" name="Объект 1"/>
          <p:cNvGraphicFramePr>
            <a:graphicFrameLocks noChangeAspect="1"/>
          </p:cNvGraphicFramePr>
          <p:nvPr/>
        </p:nvGraphicFramePr>
        <p:xfrm>
          <a:off x="293688" y="6205538"/>
          <a:ext cx="5649912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4647960" imgH="507960" progId="Equation.DSMT4">
                  <p:embed/>
                </p:oleObj>
              </mc:Choice>
              <mc:Fallback>
                <p:oleObj name="Equation" r:id="rId2" imgW="4647960" imgH="507960" progId="Equation.DSMT4">
                  <p:embed/>
                  <p:pic>
                    <p:nvPicPr>
                      <p:cNvPr id="2" name="Объект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3688" y="6205538"/>
                        <a:ext cx="5649912" cy="5873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Группа 4">
            <a:extLst>
              <a:ext uri="{FF2B5EF4-FFF2-40B4-BE49-F238E27FC236}">
                <a16:creationId xmlns:a16="http://schemas.microsoft.com/office/drawing/2014/main" id="{05D2207A-03F6-48DE-9555-0C372164D573}"/>
              </a:ext>
            </a:extLst>
          </p:cNvPr>
          <p:cNvGrpSpPr/>
          <p:nvPr/>
        </p:nvGrpSpPr>
        <p:grpSpPr>
          <a:xfrm>
            <a:off x="-11113" y="574675"/>
            <a:ext cx="9155113" cy="5719763"/>
            <a:chOff x="-11113" y="574675"/>
            <a:chExt cx="9155113" cy="5719763"/>
          </a:xfrm>
        </p:grpSpPr>
        <p:graphicFrame>
          <p:nvGraphicFramePr>
            <p:cNvPr id="48140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08278152"/>
                </p:ext>
              </p:extLst>
            </p:nvPr>
          </p:nvGraphicFramePr>
          <p:xfrm>
            <a:off x="-11113" y="574675"/>
            <a:ext cx="9155113" cy="57197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Document" r:id="rId4" imgW="10956767" imgH="6817549" progId="Word.Document.12">
                    <p:embed/>
                  </p:oleObj>
                </mc:Choice>
                <mc:Fallback>
                  <p:oleObj name="Document" r:id="rId4" imgW="10956767" imgH="6817549" progId="Word.Document.12">
                    <p:embed/>
                    <p:pic>
                      <p:nvPicPr>
                        <p:cNvPr id="48140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-11113" y="574675"/>
                          <a:ext cx="9155113" cy="57197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pic>
          <p:nvPicPr>
            <p:cNvPr id="3" name="Рисунок 2">
              <a:extLst>
                <a:ext uri="{FF2B5EF4-FFF2-40B4-BE49-F238E27FC236}">
                  <a16:creationId xmlns:a16="http://schemas.microsoft.com/office/drawing/2014/main" id="{9063276B-DF9D-4F69-AA64-DE679EFE8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31840" y="2703934"/>
              <a:ext cx="1296144" cy="69220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07864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14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ПРИМЕРЫ оригиналов-изображений</a:t>
            </a:r>
          </a:p>
        </p:txBody>
      </p:sp>
      <p:sp>
        <p:nvSpPr>
          <p:cNvPr id="45064" name="AutoShape 8" descr="https://cdn.turkaramamotoru.com/ru/preobrazovanie-laplasa-998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5066" name="AutoShape 10" descr="https://cdn.turkaramamotoru.com/ru/preobrazovanie-laplasa-998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graphicFrame>
        <p:nvGraphicFramePr>
          <p:cNvPr id="48140" name="Object 12"/>
          <p:cNvGraphicFramePr>
            <a:graphicFrameLocks noChangeAspect="1"/>
          </p:cNvGraphicFramePr>
          <p:nvPr/>
        </p:nvGraphicFramePr>
        <p:xfrm>
          <a:off x="90486" y="576741"/>
          <a:ext cx="8963026" cy="5602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710259" imgH="6700443" progId="Word.Document.12">
                  <p:embed/>
                </p:oleObj>
              </mc:Choice>
              <mc:Fallback>
                <p:oleObj name="Документ" r:id="rId2" imgW="10710259" imgH="6700443" progId="Word.Document.12">
                  <p:embed/>
                  <p:pic>
                    <p:nvPicPr>
                      <p:cNvPr id="4814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86" y="576741"/>
                        <a:ext cx="8963026" cy="56022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" name="Прямая со стрелкой 2"/>
          <p:cNvCxnSpPr/>
          <p:nvPr/>
        </p:nvCxnSpPr>
        <p:spPr>
          <a:xfrm flipH="1">
            <a:off x="5220072" y="1988840"/>
            <a:ext cx="1656184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883979" y="1619508"/>
            <a:ext cx="194421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>
                <a:solidFill>
                  <a:srgbClr val="002060"/>
                </a:solidFill>
              </a:rPr>
              <a:t>Обозначение интегратора в </a:t>
            </a:r>
            <a:r>
              <a:rPr lang="en-US" sz="1400" dirty="0">
                <a:solidFill>
                  <a:srgbClr val="002060"/>
                </a:solidFill>
              </a:rPr>
              <a:t>Simulink.</a:t>
            </a:r>
            <a:endParaRPr lang="ru-RU" sz="1400" dirty="0">
              <a:solidFill>
                <a:srgbClr val="002060"/>
              </a:solidFill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96BEA15-5A9D-4765-873F-E913FD3F2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077072"/>
            <a:ext cx="1368152" cy="688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67573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15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ПРИМЕРЫ оригиналов-изображений</a:t>
            </a:r>
          </a:p>
        </p:txBody>
      </p:sp>
      <p:sp>
        <p:nvSpPr>
          <p:cNvPr id="45064" name="AutoShape 8" descr="https://cdn.turkaramamotoru.com/ru/preobrazovanie-laplasa-998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45066" name="AutoShape 10" descr="https://cdn.turkaramamotoru.com/ru/preobrazovanie-laplasa-9981.jpg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4506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14348" y="507034"/>
            <a:ext cx="7858180" cy="6422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22815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СПРАВКА. Преобразование </a:t>
            </a:r>
            <a:r>
              <a:rPr lang="ru-RU" sz="2000" b="1" dirty="0" err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Лапласа-краткое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знакомство </a:t>
            </a:r>
          </a:p>
        </p:txBody>
      </p:sp>
      <p:graphicFrame>
        <p:nvGraphicFramePr>
          <p:cNvPr id="52227" name="Object 3"/>
          <p:cNvGraphicFramePr>
            <a:graphicFrameLocks noChangeAspect="1"/>
          </p:cNvGraphicFramePr>
          <p:nvPr/>
        </p:nvGraphicFramePr>
        <p:xfrm>
          <a:off x="20638" y="574675"/>
          <a:ext cx="9315450" cy="5549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3" imgW="11124408" imgH="6624438" progId="Word.Document.12">
                  <p:embed/>
                </p:oleObj>
              </mc:Choice>
              <mc:Fallback>
                <p:oleObj name="Документ" r:id="rId3" imgW="11124408" imgH="6624438" progId="Word.Document.12">
                  <p:embed/>
                  <p:pic>
                    <p:nvPicPr>
                      <p:cNvPr id="52227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8" y="574675"/>
                        <a:ext cx="9315450" cy="5549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42" y="6037736"/>
            <a:ext cx="3749944" cy="703632"/>
          </a:xfrm>
          <a:prstGeom prst="rect">
            <a:avLst/>
          </a:prstGeom>
        </p:spPr>
      </p:pic>
      <p:sp>
        <p:nvSpPr>
          <p:cNvPr id="3" name="Прямоугольник 2"/>
          <p:cNvSpPr/>
          <p:nvPr/>
        </p:nvSpPr>
        <p:spPr>
          <a:xfrm>
            <a:off x="3868790" y="6415516"/>
            <a:ext cx="50760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00000"/>
                </a:solidFill>
              </a:rPr>
              <a:t>(f ∗ g)(x) = f(1)g(x − 1)+ f(2)g(x − 2)+ f(3)g(x − 3)+</a:t>
            </a:r>
            <a:r>
              <a:rPr lang="ru-RU" dirty="0">
                <a:solidFill>
                  <a:srgbClr val="C00000"/>
                </a:solidFill>
              </a:rPr>
              <a:t>…</a:t>
            </a:r>
            <a:r>
              <a:rPr lang="en-US" dirty="0">
                <a:solidFill>
                  <a:srgbClr val="C00000"/>
                </a:solidFill>
              </a:rPr>
              <a:t> </a:t>
            </a:r>
            <a:endParaRPr lang="ru-RU" dirty="0">
              <a:solidFill>
                <a:srgbClr val="C00000"/>
              </a:solidFill>
            </a:endParaRPr>
          </a:p>
        </p:txBody>
      </p:sp>
      <p:cxnSp>
        <p:nvCxnSpPr>
          <p:cNvPr id="6" name="Прямая соединительная линия 5"/>
          <p:cNvCxnSpPr/>
          <p:nvPr/>
        </p:nvCxnSpPr>
        <p:spPr>
          <a:xfrm>
            <a:off x="4067944" y="6037736"/>
            <a:ext cx="0" cy="820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B63CCA0-F34B-416A-9657-C6F3FD2E2F09}"/>
              </a:ext>
            </a:extLst>
          </p:cNvPr>
          <p:cNvSpPr txBox="1"/>
          <p:nvPr/>
        </p:nvSpPr>
        <p:spPr>
          <a:xfrm>
            <a:off x="5027857" y="5955298"/>
            <a:ext cx="31683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В дискретном случае:</a:t>
            </a:r>
          </a:p>
        </p:txBody>
      </p:sp>
    </p:spTree>
    <p:extLst>
      <p:ext uri="{BB962C8B-B14F-4D97-AF65-F5344CB8AC3E}">
        <p14:creationId xmlns:p14="http://schemas.microsoft.com/office/powerpoint/2010/main" val="17225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251520" y="548680"/>
            <a:ext cx="871296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Используется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Обработка сигналов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свёртка входного сигнала со своей импульсной характеристикой (ядром свёртки). 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ru-RU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Фильтрация изображений</a:t>
            </a: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 — свёртка применяется для обработки данных, например, для выделения границ.</a:t>
            </a:r>
          </a:p>
          <a:p>
            <a:r>
              <a:rPr lang="ru-RU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Моделирование речевого сигнала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— речевой сигнал можно смоделировать как свёртку серии импульсов, представляющих основные тоны, активирующих импульсов и импульсной характеристики речевого тракта. 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" name="Прямая соединительная линия 2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СПРАВКА. Свёртка функций 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971600" y="2852936"/>
            <a:ext cx="7884368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Свёртка применяется в машинном обучении в </a:t>
            </a:r>
            <a:r>
              <a:rPr lang="ru-RU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свёрточных</a:t>
            </a:r>
            <a:r>
              <a:rPr lang="ru-RU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нейронных сетях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для обработки изображений и видео.</a:t>
            </a:r>
          </a:p>
          <a:p>
            <a:endParaRPr lang="ru-RU" b="1" dirty="0">
              <a:solidFill>
                <a:srgbClr val="333333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С помощью свёртки </a:t>
            </a:r>
            <a:r>
              <a:rPr lang="ru-RU" b="1" dirty="0" err="1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нейросеть</a:t>
            </a:r>
            <a:r>
              <a:rPr lang="ru-RU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удаляет лишнее</a:t>
            </a:r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 и оставляет полезную информацию (линии, края или ровные области). Свёртку можно создавать для каждого признака: форм, текстур и цветов</a:t>
            </a:r>
            <a:endParaRPr lang="ru-RU" b="0" dirty="0">
              <a:solidFill>
                <a:srgbClr val="333333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40642" name="Picture 2" descr="https://habrastorage.org/r/w1560/getpro/habr/upload_files/85d/d17/bb1/85dd17bb129d487217ad07d3f39b6c69.png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4857389"/>
            <a:ext cx="4608512" cy="18463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913784" y="5517232"/>
            <a:ext cx="12423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200" dirty="0"/>
              <a:t>Пример 1</a:t>
            </a:r>
          </a:p>
        </p:txBody>
      </p:sp>
      <p:sp>
        <p:nvSpPr>
          <p:cNvPr id="8" name="TextBox 7">
            <a:hlinkClick r:id="rId6" action="ppaction://hlinkfile"/>
          </p:cNvPr>
          <p:cNvSpPr txBox="1"/>
          <p:nvPr/>
        </p:nvSpPr>
        <p:spPr>
          <a:xfrm>
            <a:off x="6804248" y="4607262"/>
            <a:ext cx="194421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Пример 2. Свёртка двух прямоугольных импульсов: в результате даёт треугольный импульс</a:t>
            </a:r>
          </a:p>
        </p:txBody>
      </p:sp>
    </p:spTree>
    <p:extLst>
      <p:ext uri="{BB962C8B-B14F-4D97-AF65-F5344CB8AC3E}">
        <p14:creationId xmlns:p14="http://schemas.microsoft.com/office/powerpoint/2010/main" val="197799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18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285768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1600" b="1" dirty="0">
                <a:solidFill>
                  <a:srgbClr val="C00000"/>
                </a:solidFill>
              </a:rPr>
              <a:t>РАЦИОНАЛЬНАЯ ФОРМА ОПИСАНИЯ ЛС:</a:t>
            </a:r>
            <a:r>
              <a:rPr lang="ru-RU" sz="1600" dirty="0">
                <a:solidFill>
                  <a:srgbClr val="0070C0"/>
                </a:solidFill>
              </a:rPr>
              <a:t> </a:t>
            </a:r>
            <a:r>
              <a:rPr lang="ru-RU" sz="1600" b="1" dirty="0">
                <a:solidFill>
                  <a:srgbClr val="C00000"/>
                </a:solidFill>
              </a:rPr>
              <a:t>ПЕРЕДАТОЧНАЯ ФУНКЦИЯ ЛС</a:t>
            </a:r>
            <a:endParaRPr lang="ru-RU" sz="1600" b="1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-74344" y="573239"/>
            <a:ext cx="9144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dirty="0"/>
              <a:t>Пр. Лапласа (</a:t>
            </a:r>
            <a:r>
              <a:rPr lang="en-US"/>
              <a:t>L</a:t>
            </a:r>
            <a:r>
              <a:rPr lang="ru-RU"/>
              <a:t>Т)</a:t>
            </a:r>
            <a:r>
              <a:rPr lang="en-US"/>
              <a:t> </a:t>
            </a:r>
            <a:r>
              <a:rPr lang="ru-RU"/>
              <a:t>и </a:t>
            </a:r>
            <a:r>
              <a:rPr lang="en-US"/>
              <a:t>z-</a:t>
            </a:r>
            <a:r>
              <a:rPr lang="ru-RU"/>
              <a:t>преобразования - УДОБНЫЙ </a:t>
            </a:r>
            <a:r>
              <a:rPr lang="ru-RU" dirty="0"/>
              <a:t>в вычислительном </a:t>
            </a:r>
            <a:r>
              <a:rPr lang="ru-RU"/>
              <a:t>плане математический аппарат представления динамики ЛС </a:t>
            </a:r>
            <a:endParaRPr lang="ru-RU" dirty="0"/>
          </a:p>
        </p:txBody>
      </p:sp>
      <p:pic>
        <p:nvPicPr>
          <p:cNvPr id="165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282" y="1285860"/>
            <a:ext cx="4324350" cy="1428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5891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3391" y="1285860"/>
            <a:ext cx="4610609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Прямая соединительная линия 11"/>
          <p:cNvCxnSpPr>
            <a:stCxn id="5" idx="2"/>
          </p:cNvCxnSpPr>
          <p:nvPr/>
        </p:nvCxnSpPr>
        <p:spPr>
          <a:xfrm rot="5400000">
            <a:off x="3142036" y="2575190"/>
            <a:ext cx="2711257" cy="1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42844" y="3837215"/>
            <a:ext cx="90011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Используя </a:t>
            </a:r>
            <a:r>
              <a:rPr lang="ru-RU" b="1" dirty="0">
                <a:solidFill>
                  <a:srgbClr val="C00000"/>
                </a:solidFill>
              </a:rPr>
              <a:t>свойства </a:t>
            </a:r>
            <a:r>
              <a:rPr lang="en-US" b="1" dirty="0">
                <a:solidFill>
                  <a:srgbClr val="C00000"/>
                </a:solidFill>
              </a:rPr>
              <a:t>LT</a:t>
            </a:r>
            <a:r>
              <a:rPr lang="ru-RU" dirty="0"/>
              <a:t>:</a:t>
            </a:r>
            <a:r>
              <a:rPr lang="en-US" dirty="0"/>
              <a:t> </a:t>
            </a:r>
            <a:r>
              <a:rPr lang="ru-RU" dirty="0"/>
              <a:t>линейность, дифференцирование, получим операторное уравнение, связывающие изображения входного и выходного сигналов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115296" y="5111321"/>
            <a:ext cx="5715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rgbClr val="C00000"/>
                </a:solidFill>
                <a:sym typeface="Symbol"/>
              </a:rPr>
              <a:t></a:t>
            </a:r>
            <a:endParaRPr lang="ru-RU" sz="2800" dirty="0">
              <a:solidFill>
                <a:srgbClr val="C00000"/>
              </a:solidFill>
            </a:endParaRPr>
          </a:p>
        </p:txBody>
      </p:sp>
      <p:sp>
        <p:nvSpPr>
          <p:cNvPr id="165901" name="Rectangle 13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cxnSp>
        <p:nvCxnSpPr>
          <p:cNvPr id="21" name="Прямая соединительная линия 20"/>
          <p:cNvCxnSpPr/>
          <p:nvPr/>
        </p:nvCxnSpPr>
        <p:spPr>
          <a:xfrm>
            <a:off x="0" y="378619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5905" name="Rectangle 17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165904" name="Object 16"/>
          <p:cNvGraphicFramePr>
            <a:graphicFrameLocks noChangeAspect="1"/>
          </p:cNvGraphicFramePr>
          <p:nvPr/>
        </p:nvGraphicFramePr>
        <p:xfrm>
          <a:off x="4643438" y="1785926"/>
          <a:ext cx="4171950" cy="73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178300" imgH="736600" progId="Equation.DSMT4">
                  <p:embed/>
                </p:oleObj>
              </mc:Choice>
              <mc:Fallback>
                <p:oleObj name="Equation" r:id="rId4" imgW="4178300" imgH="736600" progId="Equation.DSMT4">
                  <p:embed/>
                  <p:pic>
                    <p:nvPicPr>
                      <p:cNvPr id="165904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3438" y="1785926"/>
                        <a:ext cx="4171950" cy="7334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4643438" y="2500306"/>
            <a:ext cx="45005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x</a:t>
            </a:r>
            <a:r>
              <a:rPr lang="ru-RU" sz="1600" dirty="0"/>
              <a:t>(</a:t>
            </a:r>
            <a:r>
              <a:rPr lang="ru-RU" sz="1600" dirty="0" err="1"/>
              <a:t>t</a:t>
            </a:r>
            <a:r>
              <a:rPr lang="ru-RU" sz="1600" dirty="0"/>
              <a:t>) - оригинал, </a:t>
            </a:r>
            <a:r>
              <a:rPr lang="en-US" sz="1600" dirty="0"/>
              <a:t>X</a:t>
            </a:r>
            <a:r>
              <a:rPr lang="ru-RU" sz="1600" dirty="0"/>
              <a:t>(</a:t>
            </a:r>
            <a:r>
              <a:rPr lang="en-US" sz="1600" dirty="0"/>
              <a:t>s</a:t>
            </a:r>
            <a:r>
              <a:rPr lang="ru-RU" sz="1600" dirty="0"/>
              <a:t>) - изображение при </a:t>
            </a:r>
            <a:r>
              <a:rPr lang="ru-RU" sz="1600" dirty="0" err="1"/>
              <a:t>s</a:t>
            </a:r>
            <a:r>
              <a:rPr lang="ru-RU" sz="1600" dirty="0"/>
              <a:t> = </a:t>
            </a:r>
            <a:r>
              <a:rPr lang="ru-RU" sz="1600" dirty="0" err="1"/>
              <a:t>jw</a:t>
            </a:r>
            <a:r>
              <a:rPr lang="ru-RU" sz="1600" dirty="0"/>
              <a:t>, </a:t>
            </a:r>
            <a:r>
              <a:rPr lang="ru-RU" sz="1600" dirty="0" err="1"/>
              <a:t>j</a:t>
            </a:r>
            <a:r>
              <a:rPr lang="ru-RU" sz="1600" dirty="0"/>
              <a:t> - мнимая единица, </a:t>
            </a:r>
            <a:r>
              <a:rPr lang="ru-RU" sz="1600" dirty="0" err="1"/>
              <a:t>w</a:t>
            </a:r>
            <a:r>
              <a:rPr lang="ru-RU" sz="1600" dirty="0"/>
              <a:t> - частота. </a:t>
            </a:r>
          </a:p>
          <a:p>
            <a:r>
              <a:rPr lang="ru-RU" sz="1600" dirty="0"/>
              <a:t>Имеются </a:t>
            </a:r>
            <a:r>
              <a:rPr lang="ru-RU" sz="1600" b="1" dirty="0"/>
              <a:t>специальные таблицы</a:t>
            </a:r>
            <a:r>
              <a:rPr lang="ru-RU" sz="1600" dirty="0"/>
              <a:t>, в которые сведены наиболее часто встречающиеся функции </a:t>
            </a:r>
            <a:r>
              <a:rPr lang="en-US" sz="1600" dirty="0"/>
              <a:t>X</a:t>
            </a:r>
            <a:r>
              <a:rPr lang="ru-RU" sz="1600" dirty="0"/>
              <a:t>(</a:t>
            </a:r>
            <a:r>
              <a:rPr lang="ru-RU" sz="1600" dirty="0" err="1"/>
              <a:t>s</a:t>
            </a:r>
            <a:r>
              <a:rPr lang="ru-RU" sz="1600" dirty="0"/>
              <a:t>) и их оригиналы </a:t>
            </a:r>
            <a:r>
              <a:rPr lang="en-US" sz="1600" dirty="0"/>
              <a:t>x</a:t>
            </a:r>
            <a:r>
              <a:rPr lang="ru-RU" sz="1600" dirty="0"/>
              <a:t>(</a:t>
            </a:r>
            <a:r>
              <a:rPr lang="ru-RU" sz="1600" dirty="0" err="1"/>
              <a:t>t</a:t>
            </a:r>
            <a:r>
              <a:rPr lang="ru-RU" sz="1600" dirty="0"/>
              <a:t>).</a:t>
            </a:r>
          </a:p>
        </p:txBody>
      </p:sp>
      <p:pic>
        <p:nvPicPr>
          <p:cNvPr id="26" name="Рисунок 25" descr="http://drive.ispu.ru/elib/lebedev/3_files/image022.gif"/>
          <p:cNvPicPr/>
          <p:nvPr/>
        </p:nvPicPr>
        <p:blipFill>
          <a:blip r:embed="rId6"/>
          <a:srcRect r="63862"/>
          <a:stretch>
            <a:fillRect/>
          </a:stretch>
        </p:blipFill>
        <p:spPr bwMode="auto">
          <a:xfrm>
            <a:off x="1000100" y="2786058"/>
            <a:ext cx="3071834" cy="107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" name="TextBox 26"/>
          <p:cNvSpPr txBox="1"/>
          <p:nvPr/>
        </p:nvSpPr>
        <p:spPr>
          <a:xfrm>
            <a:off x="2285984" y="2714620"/>
            <a:ext cx="7858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b="1" dirty="0">
                <a:solidFill>
                  <a:srgbClr val="C00000"/>
                </a:solidFill>
                <a:sym typeface="Symbol"/>
              </a:rPr>
              <a:t></a:t>
            </a:r>
            <a:endParaRPr lang="ru-RU" sz="2800" b="1" dirty="0">
              <a:solidFill>
                <a:srgbClr val="C00000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8072494" y="4529088"/>
            <a:ext cx="1214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>
                <a:solidFill>
                  <a:srgbClr val="C00000"/>
                </a:solidFill>
                <a:sym typeface="Symbol"/>
              </a:rPr>
              <a:t> </a:t>
            </a:r>
            <a:r>
              <a:rPr lang="en-US" sz="2000" b="1" dirty="0">
                <a:solidFill>
                  <a:srgbClr val="C00000"/>
                </a:solidFill>
                <a:sym typeface="Symbol"/>
              </a:rPr>
              <a:t>LT</a:t>
            </a:r>
            <a:r>
              <a:rPr lang="ru-RU" sz="2000" b="1" dirty="0">
                <a:solidFill>
                  <a:srgbClr val="C00000"/>
                </a:solidFill>
                <a:sym typeface="Symbol"/>
              </a:rPr>
              <a:t></a:t>
            </a:r>
            <a:endParaRPr lang="ru-RU" sz="2000" b="1" dirty="0">
              <a:solidFill>
                <a:srgbClr val="C00000"/>
              </a:solidFill>
            </a:endParaRPr>
          </a:p>
        </p:txBody>
      </p:sp>
      <p:sp>
        <p:nvSpPr>
          <p:cNvPr id="2" name="Скругленный прямоугольник 1"/>
          <p:cNvSpPr/>
          <p:nvPr/>
        </p:nvSpPr>
        <p:spPr>
          <a:xfrm>
            <a:off x="4572000" y="1785926"/>
            <a:ext cx="4429156" cy="7143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graphicFrame>
        <p:nvGraphicFramePr>
          <p:cNvPr id="3" name="Объект 2"/>
          <p:cNvGraphicFramePr>
            <a:graphicFrameLocks noChangeAspect="1"/>
          </p:cNvGraphicFramePr>
          <p:nvPr/>
        </p:nvGraphicFramePr>
        <p:xfrm>
          <a:off x="363293" y="5622730"/>
          <a:ext cx="7696200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7696080" imgH="1511280" progId="Equation.DSMT4">
                  <p:embed/>
                </p:oleObj>
              </mc:Choice>
              <mc:Fallback>
                <p:oleObj name="Equation" r:id="rId7" imgW="7696080" imgH="1511280" progId="Equation.DSMT4">
                  <p:embed/>
                  <p:pic>
                    <p:nvPicPr>
                      <p:cNvPr id="3" name="Объект 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63293" y="5622730"/>
                        <a:ext cx="7696200" cy="151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Объект 5"/>
          <p:cNvGraphicFramePr>
            <a:graphicFrameLocks noChangeAspect="1"/>
          </p:cNvGraphicFramePr>
          <p:nvPr/>
        </p:nvGraphicFramePr>
        <p:xfrm>
          <a:off x="428596" y="5234686"/>
          <a:ext cx="7254875" cy="466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7254844" imgH="466544" progId="Equation.DSMT4">
                  <p:embed/>
                </p:oleObj>
              </mc:Choice>
              <mc:Fallback>
                <p:oleObj name="Equation" r:id="rId9" imgW="7254844" imgH="466544" progId="Equation.DSMT4">
                  <p:embed/>
                  <p:pic>
                    <p:nvPicPr>
                      <p:cNvPr id="6" name="Объект 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8596" y="5234686"/>
                        <a:ext cx="7254875" cy="466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Объект 6"/>
          <p:cNvGraphicFramePr>
            <a:graphicFrameLocks noChangeAspect="1"/>
          </p:cNvGraphicFramePr>
          <p:nvPr/>
        </p:nvGraphicFramePr>
        <p:xfrm>
          <a:off x="165166" y="4408488"/>
          <a:ext cx="7912034" cy="6774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8305560" imgH="711000" progId="Equation.DSMT4">
                  <p:embed/>
                </p:oleObj>
              </mc:Choice>
              <mc:Fallback>
                <p:oleObj name="Equation" r:id="rId11" imgW="8305560" imgH="711000" progId="Equation.DSMT4">
                  <p:embed/>
                  <p:pic>
                    <p:nvPicPr>
                      <p:cNvPr id="7" name="Объект 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65166" y="4408488"/>
                        <a:ext cx="7912034" cy="6774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548016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19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СПРАВКА. </a:t>
            </a:r>
            <a:r>
              <a:rPr lang="ru-RU" sz="2000" b="1" dirty="0"/>
              <a:t>Преобразование Лапласа </a:t>
            </a:r>
            <a:endParaRPr lang="ru-RU" sz="2000" b="1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7106" name="Object 2"/>
          <p:cNvGraphicFramePr>
            <a:graphicFrameLocks noChangeAspect="1"/>
          </p:cNvGraphicFramePr>
          <p:nvPr/>
        </p:nvGraphicFramePr>
        <p:xfrm>
          <a:off x="0" y="439738"/>
          <a:ext cx="9117107" cy="6418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081684" imgH="7094989" progId="Word.Document.12">
                  <p:embed/>
                </p:oleObj>
              </mc:Choice>
              <mc:Fallback>
                <p:oleObj name="Документ" r:id="rId2" imgW="10081684" imgH="7094989" progId="Word.Document.12">
                  <p:embed/>
                  <p:pic>
                    <p:nvPicPr>
                      <p:cNvPr id="4710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439738"/>
                        <a:ext cx="9117107" cy="64182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14051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0" y="642918"/>
            <a:ext cx="9144000" cy="1725612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ru-RU" sz="2800" b="1" dirty="0"/>
              <a:t>СИСТЕМА  SIMULINK</a:t>
            </a:r>
            <a:br>
              <a:rPr lang="ru-RU" sz="2800" b="1" dirty="0"/>
            </a:br>
            <a:r>
              <a:rPr lang="ru-RU" sz="2800" b="1" dirty="0"/>
              <a:t> </a:t>
            </a:r>
            <a:br>
              <a:rPr lang="ru-RU" sz="2800" b="1" cap="all" dirty="0">
                <a:solidFill>
                  <a:srgbClr val="002060"/>
                </a:solidFill>
              </a:rPr>
            </a:br>
            <a:endParaRPr lang="ru-RU" sz="2800" b="1" cap="all" dirty="0">
              <a:solidFill>
                <a:srgbClr val="002060"/>
              </a:solidFill>
            </a:endParaRPr>
          </a:p>
        </p:txBody>
      </p:sp>
      <p:sp>
        <p:nvSpPr>
          <p:cNvPr id="3076" name="AutoShape 8" descr="Фазовый портрет оптимальной по быстродействию системы 2-го поряд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7" name="AutoShape 10" descr="Фазовый портрет оптимальной по быстродействию системы 2-го поряд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>
              <a:latin typeface="Calibri" pitchFamily="34" charset="0"/>
            </a:endParaRPr>
          </a:p>
        </p:txBody>
      </p:sp>
      <p:sp>
        <p:nvSpPr>
          <p:cNvPr id="3078" name="AutoShape 13" descr="Фазовый портрет оптимальной по быстродействию системы 2-го порядка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ru-RU">
              <a:latin typeface="Calibri" pitchFamily="34" charset="0"/>
            </a:endParaRPr>
          </a:p>
        </p:txBody>
      </p:sp>
      <p:cxnSp>
        <p:nvCxnSpPr>
          <p:cNvPr id="10" name="Прямая соединительная линия 9"/>
          <p:cNvCxnSpPr/>
          <p:nvPr/>
        </p:nvCxnSpPr>
        <p:spPr>
          <a:xfrm>
            <a:off x="0" y="571480"/>
            <a:ext cx="9180513" cy="0"/>
          </a:xfrm>
          <a:prstGeom prst="line">
            <a:avLst/>
          </a:prstGeom>
          <a:ln w="28575" cmpd="dbl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0" y="1428736"/>
            <a:ext cx="9180513" cy="0"/>
          </a:xfrm>
          <a:prstGeom prst="line">
            <a:avLst/>
          </a:prstGeom>
          <a:ln w="28575" cmpd="dbl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Прямая соединительная линия 15"/>
          <p:cNvCxnSpPr/>
          <p:nvPr/>
        </p:nvCxnSpPr>
        <p:spPr>
          <a:xfrm>
            <a:off x="0" y="1506523"/>
            <a:ext cx="9180513" cy="0"/>
          </a:xfrm>
          <a:prstGeom prst="line">
            <a:avLst/>
          </a:prstGeom>
          <a:ln w="28575" cmpd="dbl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85720" y="1714488"/>
            <a:ext cx="871543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В.Г.Потемкин "Введение в </a:t>
            </a:r>
            <a:r>
              <a:rPr lang="ru-RU" dirty="0" err="1"/>
              <a:t>Matlab</a:t>
            </a:r>
            <a:r>
              <a:rPr lang="ru-RU" dirty="0"/>
              <a:t>" (</a:t>
            </a:r>
            <a:r>
              <a:rPr lang="ru-RU" dirty="0" err="1"/>
              <a:t>v</a:t>
            </a:r>
            <a:r>
              <a:rPr lang="ru-RU" dirty="0"/>
              <a:t> 5.3). </a:t>
            </a:r>
            <a:r>
              <a:rPr lang="en-US" dirty="0">
                <a:hlinkClick r:id="rId2"/>
              </a:rPr>
              <a:t>http://old.exponenta.ru/SOFT/MATLAB/potemkin/book2</a:t>
            </a:r>
            <a:r>
              <a:rPr lang="ru-RU" dirty="0"/>
              <a:t> </a:t>
            </a:r>
          </a:p>
          <a:p>
            <a:endParaRPr lang="ru-RU" u="sng" dirty="0">
              <a:hlinkClick r:id="rId3"/>
            </a:endParaRPr>
          </a:p>
          <a:p>
            <a:r>
              <a:rPr lang="en-US" u="sng" dirty="0">
                <a:hlinkClick r:id="rId3"/>
              </a:rPr>
              <a:t>https://www.mathworks.com/help/matlab/getting-started-with-matlab.html</a:t>
            </a:r>
            <a:r>
              <a:rPr lang="en-US" dirty="0"/>
              <a:t> Getting Started with MATLAB. </a:t>
            </a:r>
            <a:r>
              <a:rPr lang="en-US" dirty="0">
                <a:hlinkClick r:id="rId4"/>
              </a:rPr>
              <a:t>MATLAB Product Description</a:t>
            </a:r>
            <a:r>
              <a:rPr lang="en-US" dirty="0"/>
              <a:t>. </a:t>
            </a:r>
            <a:r>
              <a:rPr lang="ru-RU" dirty="0" err="1">
                <a:hlinkClick r:id="rId5"/>
              </a:rPr>
              <a:t>System</a:t>
            </a:r>
            <a:r>
              <a:rPr lang="ru-RU" dirty="0">
                <a:hlinkClick r:id="rId5"/>
              </a:rPr>
              <a:t> </a:t>
            </a:r>
            <a:r>
              <a:rPr lang="ru-RU" dirty="0" err="1">
                <a:hlinkClick r:id="rId5"/>
              </a:rPr>
              <a:t>Requirements</a:t>
            </a:r>
            <a:r>
              <a:rPr lang="ru-RU" dirty="0"/>
              <a:t>.</a:t>
            </a:r>
          </a:p>
          <a:p>
            <a:endParaRPr lang="ru-RU" dirty="0"/>
          </a:p>
          <a:p>
            <a:r>
              <a:rPr lang="ru-RU" dirty="0"/>
              <a:t>………………………………………</a:t>
            </a:r>
          </a:p>
          <a:p>
            <a:endParaRPr lang="ru-RU" dirty="0"/>
          </a:p>
          <a:p>
            <a:endParaRPr lang="ru-RU" dirty="0"/>
          </a:p>
        </p:txBody>
      </p:sp>
      <p:sp>
        <p:nvSpPr>
          <p:cNvPr id="12" name="TextBox 11"/>
          <p:cNvSpPr txBox="1"/>
          <p:nvPr/>
        </p:nvSpPr>
        <p:spPr>
          <a:xfrm>
            <a:off x="214282" y="5286388"/>
            <a:ext cx="8643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rgbClr val="C00000"/>
                </a:solidFill>
              </a:rPr>
              <a:t>SIMULINK</a:t>
            </a:r>
            <a:r>
              <a:rPr lang="ru-RU" sz="2000" b="1" dirty="0">
                <a:solidFill>
                  <a:srgbClr val="C00000"/>
                </a:solidFill>
              </a:rPr>
              <a:t> </a:t>
            </a:r>
            <a:r>
              <a:rPr lang="en-US" sz="2000" b="1" dirty="0">
                <a:solidFill>
                  <a:srgbClr val="C00000"/>
                </a:solidFill>
              </a:rPr>
              <a:t> – </a:t>
            </a:r>
            <a:endParaRPr lang="ru-RU" sz="2000" b="1" dirty="0">
              <a:solidFill>
                <a:srgbClr val="C00000"/>
              </a:solidFill>
            </a:endParaRPr>
          </a:p>
          <a:p>
            <a:pPr algn="ctr"/>
            <a:r>
              <a:rPr lang="ru-RU" sz="2000" b="1" dirty="0">
                <a:solidFill>
                  <a:srgbClr val="C00000"/>
                </a:solidFill>
              </a:rPr>
              <a:t>специальное средство для работы с нелинейными объектами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1560" y="3861048"/>
            <a:ext cx="1585161" cy="1585161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20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СПРАВКА. ПРИМЕР использования преобразования Лапласа</a:t>
            </a:r>
          </a:p>
        </p:txBody>
      </p:sp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185736" y="446153"/>
          <a:ext cx="8772525" cy="6294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081684" imgH="7232504" progId="Word.Document.12">
                  <p:embed/>
                </p:oleObj>
              </mc:Choice>
              <mc:Fallback>
                <p:oleObj name="Документ" r:id="rId2" imgW="10081684" imgH="7232504" progId="Word.Document.12">
                  <p:embed/>
                  <p:pic>
                    <p:nvPicPr>
                      <p:cNvPr id="49155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5736" y="446153"/>
                        <a:ext cx="8772525" cy="6294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96135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21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БЛОК SOURCES (источники сигналов)</a:t>
            </a:r>
          </a:p>
        </p:txBody>
      </p:sp>
      <p:graphicFrame>
        <p:nvGraphicFramePr>
          <p:cNvPr id="2355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3303190"/>
              </p:ext>
            </p:extLst>
          </p:nvPr>
        </p:nvGraphicFramePr>
        <p:xfrm>
          <a:off x="0" y="342900"/>
          <a:ext cx="9004300" cy="6464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011122" imgH="7183186" progId="Word.Document.12">
                  <p:embed/>
                </p:oleObj>
              </mc:Choice>
              <mc:Fallback>
                <p:oleObj name="Документ" r:id="rId2" imgW="10011122" imgH="7183186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342900"/>
                        <a:ext cx="9004300" cy="6464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107504" y="6178737"/>
            <a:ext cx="33123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Все блоки имеют по одному выходу, входов не имеют</a:t>
            </a:r>
            <a:endParaRPr lang="ru-RU">
              <a:solidFill>
                <a:srgbClr val="C0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22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</a:rPr>
              <a:t>БЛОК 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SOURCES (источники сигналов)</a:t>
            </a:r>
          </a:p>
        </p:txBody>
      </p:sp>
      <p:graphicFrame>
        <p:nvGraphicFramePr>
          <p:cNvPr id="24580" name="Object 4"/>
          <p:cNvGraphicFramePr>
            <a:graphicFrameLocks noChangeAspect="1"/>
          </p:cNvGraphicFramePr>
          <p:nvPr/>
        </p:nvGraphicFramePr>
        <p:xfrm>
          <a:off x="214282" y="384477"/>
          <a:ext cx="8810060" cy="64735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253507" imgH="7534605" progId="Word.Document.12">
                  <p:embed/>
                </p:oleObj>
              </mc:Choice>
              <mc:Fallback>
                <p:oleObj name="Документ" r:id="rId2" imgW="10253507" imgH="7534605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282" y="384477"/>
                        <a:ext cx="8810060" cy="647352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7380312" y="4537348"/>
            <a:ext cx="2016224" cy="21852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700" dirty="0" err="1"/>
              <a:t>Random</a:t>
            </a:r>
            <a:r>
              <a:rPr lang="ru-RU" sz="1700" dirty="0"/>
              <a:t> </a:t>
            </a:r>
            <a:r>
              <a:rPr lang="ru-RU" sz="1700" dirty="0" err="1"/>
              <a:t>Number</a:t>
            </a:r>
            <a:r>
              <a:rPr lang="ru-RU" sz="1700" dirty="0"/>
              <a:t> обеспечивает формирование случайного сиг-нала, распределенного по нормальному закону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Picture 2" descr="http://matlab.exponenta.ru/simulink/book1/images/image6003.gif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071902" y="404664"/>
            <a:ext cx="5072098" cy="3177955"/>
          </a:xfrm>
          <a:prstGeom prst="rect">
            <a:avLst/>
          </a:prstGeom>
          <a:noFill/>
        </p:spPr>
      </p:pic>
      <p:sp>
        <p:nvSpPr>
          <p:cNvPr id="3" name="TextBox 2"/>
          <p:cNvSpPr txBox="1"/>
          <p:nvPr/>
        </p:nvSpPr>
        <p:spPr>
          <a:xfrm>
            <a:off x="0" y="404664"/>
            <a:ext cx="4643438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/>
              <a:t> Источник линейно изменяющегося воздействия </a:t>
            </a:r>
            <a:r>
              <a:rPr lang="ru-RU" b="1" dirty="0" err="1">
                <a:solidFill>
                  <a:srgbClr val="C00000"/>
                </a:solidFill>
              </a:rPr>
              <a:t>Ramp</a:t>
            </a:r>
            <a:endParaRPr lang="ru-RU" b="1" dirty="0">
              <a:solidFill>
                <a:srgbClr val="C00000"/>
              </a:solidFill>
            </a:endParaRPr>
          </a:p>
          <a:p>
            <a:r>
              <a:rPr lang="ru-RU" i="1" dirty="0"/>
              <a:t>Назначение</a:t>
            </a:r>
            <a:r>
              <a:rPr lang="ru-RU" dirty="0"/>
              <a:t>: </a:t>
            </a:r>
            <a:br>
              <a:rPr lang="ru-RU" dirty="0"/>
            </a:br>
            <a:r>
              <a:rPr lang="ru-RU" dirty="0"/>
              <a:t>Формирует линейный сигнал вида </a:t>
            </a:r>
            <a:r>
              <a:rPr lang="ru-RU" b="1" dirty="0" err="1"/>
              <a:t>y</a:t>
            </a:r>
            <a:r>
              <a:rPr lang="ru-RU" b="1" i="1" dirty="0"/>
              <a:t> = </a:t>
            </a:r>
            <a:r>
              <a:rPr lang="ru-RU" b="1" i="1" dirty="0" err="1"/>
              <a:t>Slope</a:t>
            </a:r>
            <a:r>
              <a:rPr lang="ru-RU" b="1" i="1" dirty="0"/>
              <a:t>* </a:t>
            </a:r>
            <a:r>
              <a:rPr lang="ru-RU" b="1" i="1" dirty="0" err="1"/>
              <a:t>time</a:t>
            </a:r>
            <a:r>
              <a:rPr lang="ru-RU" b="1" i="1" dirty="0"/>
              <a:t> +</a:t>
            </a:r>
            <a:r>
              <a:rPr lang="ru-RU" b="1" dirty="0"/>
              <a:t> </a:t>
            </a:r>
            <a:r>
              <a:rPr lang="ru-RU" b="1" i="1" dirty="0" err="1"/>
              <a:t>Initial</a:t>
            </a:r>
            <a:r>
              <a:rPr lang="ru-RU" b="1" i="1" dirty="0"/>
              <a:t> </a:t>
            </a:r>
            <a:r>
              <a:rPr lang="ru-RU" b="1" i="1" dirty="0" err="1"/>
              <a:t>value</a:t>
            </a:r>
            <a:r>
              <a:rPr lang="ru-RU" i="1" dirty="0"/>
              <a:t>.</a:t>
            </a:r>
            <a:endParaRPr lang="ru-RU" dirty="0"/>
          </a:p>
          <a:p>
            <a:r>
              <a:rPr lang="ru-RU" i="1" dirty="0"/>
              <a:t>Параметры</a:t>
            </a:r>
            <a:r>
              <a:rPr lang="ru-RU" dirty="0"/>
              <a:t>:</a:t>
            </a:r>
          </a:p>
          <a:p>
            <a:r>
              <a:rPr lang="ru-RU" dirty="0"/>
              <a:t>1.</a:t>
            </a:r>
            <a:r>
              <a:rPr lang="ru-RU" b="1" dirty="0"/>
              <a:t> </a:t>
            </a:r>
            <a:r>
              <a:rPr lang="ru-RU" b="1" dirty="0" err="1"/>
              <a:t>Slope</a:t>
            </a:r>
            <a:r>
              <a:rPr lang="ru-RU" dirty="0"/>
              <a:t> — Скорость изменения выходного сигнала.</a:t>
            </a:r>
          </a:p>
          <a:p>
            <a:r>
              <a:rPr lang="ru-RU" dirty="0"/>
              <a:t>2.</a:t>
            </a:r>
            <a:r>
              <a:rPr lang="ru-RU" b="1" dirty="0"/>
              <a:t> </a:t>
            </a:r>
            <a:r>
              <a:rPr lang="ru-RU" b="1" dirty="0" err="1"/>
              <a:t>Start</a:t>
            </a:r>
            <a:r>
              <a:rPr lang="ru-RU" b="1" dirty="0"/>
              <a:t> </a:t>
            </a:r>
            <a:r>
              <a:rPr lang="ru-RU" b="1" dirty="0" err="1"/>
              <a:t>time</a:t>
            </a:r>
            <a:r>
              <a:rPr lang="ru-RU" dirty="0"/>
              <a:t> — Время начала формирования сигнала.</a:t>
            </a:r>
          </a:p>
          <a:p>
            <a:r>
              <a:rPr lang="ru-RU" dirty="0"/>
              <a:t>3.</a:t>
            </a:r>
            <a:r>
              <a:rPr lang="ru-RU" b="1" dirty="0"/>
              <a:t> </a:t>
            </a:r>
            <a:r>
              <a:rPr lang="ru-RU" b="1" dirty="0" err="1"/>
              <a:t>Initial</a:t>
            </a:r>
            <a:r>
              <a:rPr lang="ru-RU" b="1" dirty="0"/>
              <a:t> </a:t>
            </a:r>
            <a:r>
              <a:rPr lang="ru-RU" b="1" dirty="0" err="1"/>
              <a:t>value</a:t>
            </a:r>
            <a:r>
              <a:rPr lang="ru-RU" dirty="0"/>
              <a:t> — Начальный уровень сигнала на выходе блока.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48E42F-8ADE-4795-AF3C-F7EC9CF42586}" type="slidenum">
              <a:rPr lang="ru-RU" smtClean="0"/>
              <a:pPr>
                <a:defRPr/>
              </a:pPr>
              <a:t>23</a:t>
            </a:fld>
            <a:endParaRPr lang="ru-RU"/>
          </a:p>
        </p:txBody>
      </p:sp>
      <p:cxnSp>
        <p:nvCxnSpPr>
          <p:cNvPr id="5" name="Прямая соединительная линия 4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Заголовок 1"/>
          <p:cNvSpPr txBox="1">
            <a:spLocks/>
          </p:cNvSpPr>
          <p:nvPr/>
        </p:nvSpPr>
        <p:spPr>
          <a:xfrm>
            <a:off x="0" y="-428652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</a:rPr>
              <a:t>БЛОК 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SOURCES. Пример задания параметров настройки  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467544" y="3750444"/>
            <a:ext cx="799288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Блоки «источники сигналов» могут настраиваться пользователем </a:t>
            </a:r>
          </a:p>
          <a:p>
            <a:r>
              <a:rPr lang="ru-RU" dirty="0"/>
              <a:t>(за исключением блока </a:t>
            </a:r>
            <a:r>
              <a:rPr lang="ru-RU" b="1" dirty="0" err="1"/>
              <a:t>Clock</a:t>
            </a:r>
            <a:r>
              <a:rPr lang="ru-RU" dirty="0"/>
              <a:t>, работа которого реализуется на </a:t>
            </a:r>
            <a:r>
              <a:rPr lang="ru-RU" sz="2000" dirty="0"/>
              <a:t>использовании</a:t>
            </a:r>
            <a:r>
              <a:rPr lang="ru-RU" dirty="0"/>
              <a:t> аппаратного таймера компьютера).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0" y="4704551"/>
            <a:ext cx="9036496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Clock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формирует сигнал, величина которого на каждом шаге расчета равна текущему времени моделирования.      Параметры: </a:t>
            </a:r>
          </a:p>
          <a:p>
            <a:pPr algn="just">
              <a:spcAft>
                <a:spcPts val="0"/>
              </a:spcAft>
            </a:pP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     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Decimation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- шаг, с которым обновляются показания времени на изображении источника (в том случае, если установлен флажок параметра 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Display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). Параметр задается как количество шагов расчета. Например, если шаг расчета модели в окне диалога 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Simulation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parameters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установлен равным 0.01 с., а параметр 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Decimation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блока 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Clock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задан равным 1000, то обновление показаний времени будет производиться каждые 10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 модельного времени. </a:t>
            </a:r>
          </a:p>
          <a:p>
            <a:pPr algn="just">
              <a:spcAft>
                <a:spcPts val="0"/>
              </a:spcAft>
            </a:pP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     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Display</a:t>
            </a:r>
            <a:r>
              <a:rPr lang="ru-RU" sz="1600" b="1" dirty="0">
                <a:latin typeface="Times New Roman" panose="02020603050405020304" pitchFamily="18" charset="0"/>
                <a:ea typeface="Times New Roman" panose="02020603050405020304" pitchFamily="18" charset="0"/>
              </a:rPr>
              <a:t> </a:t>
            </a:r>
            <a:r>
              <a:rPr lang="ru-RU" sz="1600" b="1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time</a:t>
            </a:r>
            <a:r>
              <a:rPr lang="ru-RU" sz="16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- отображение значения времени в блоке источника. </a:t>
            </a:r>
          </a:p>
        </p:txBody>
      </p:sp>
    </p:spTree>
    <p:extLst>
      <p:ext uri="{BB962C8B-B14F-4D97-AF65-F5344CB8AC3E}">
        <p14:creationId xmlns:p14="http://schemas.microsoft.com/office/powerpoint/2010/main" val="13636766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24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171400"/>
            <a:ext cx="9143999" cy="7255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</a:rPr>
              <a:t>БЛОК 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CONTINUOUS (аналоговые блоки)</a:t>
            </a:r>
          </a:p>
        </p:txBody>
      </p:sp>
      <p:graphicFrame>
        <p:nvGraphicFramePr>
          <p:cNvPr id="2560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67136295"/>
              </p:ext>
            </p:extLst>
          </p:nvPr>
        </p:nvGraphicFramePr>
        <p:xfrm>
          <a:off x="101600" y="660400"/>
          <a:ext cx="8801100" cy="6083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011122" imgH="6917515" progId="Word.Document.12">
                  <p:embed/>
                </p:oleObj>
              </mc:Choice>
              <mc:Fallback>
                <p:oleObj name="Документ" r:id="rId2" imgW="10011122" imgH="6917515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600" y="660400"/>
                        <a:ext cx="8801100" cy="6083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Овал 1"/>
          <p:cNvSpPr/>
          <p:nvPr/>
        </p:nvSpPr>
        <p:spPr>
          <a:xfrm>
            <a:off x="1115616" y="1772816"/>
            <a:ext cx="3096344" cy="1224136"/>
          </a:xfrm>
          <a:prstGeom prst="ellipse">
            <a:avLst/>
          </a:prstGeom>
          <a:noFill/>
          <a:ln w="31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25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35716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171400"/>
            <a:ext cx="9143999" cy="72551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</a:rPr>
              <a:t>БЛОК 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CONTINUOUS. Пример применения блока </a:t>
            </a:r>
            <a:r>
              <a:rPr lang="en-US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Integrator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  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6787" r="60960" b="58259"/>
          <a:stretch/>
        </p:blipFill>
        <p:spPr>
          <a:xfrm>
            <a:off x="755576" y="692696"/>
            <a:ext cx="3312368" cy="1728192"/>
          </a:xfrm>
          <a:prstGeom prst="rect">
            <a:avLst/>
          </a:prstGeom>
        </p:spPr>
      </p:pic>
      <p:pic>
        <p:nvPicPr>
          <p:cNvPr id="232450" name="Picture 2" descr="http://lokan.narod.ru/Image6389.gif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66"/>
          <a:stretch/>
        </p:blipFill>
        <p:spPr bwMode="auto">
          <a:xfrm>
            <a:off x="5292080" y="365178"/>
            <a:ext cx="3278137" cy="288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Прямоугольник 2"/>
          <p:cNvSpPr/>
          <p:nvPr/>
        </p:nvSpPr>
        <p:spPr>
          <a:xfrm>
            <a:off x="243377" y="2571802"/>
            <a:ext cx="4336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/>
              <a:t>Начальное условие принято равным нулю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4"/>
          <a:srcRect l="15409" r="15273" b="66994"/>
          <a:stretch/>
        </p:blipFill>
        <p:spPr>
          <a:xfrm>
            <a:off x="337082" y="3356992"/>
            <a:ext cx="3975766" cy="2520280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 rotWithShape="1">
          <a:blip r:embed="rId4"/>
          <a:srcRect t="33901"/>
          <a:stretch/>
        </p:blipFill>
        <p:spPr>
          <a:xfrm>
            <a:off x="5223812" y="3560123"/>
            <a:ext cx="3414672" cy="3004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370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26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64291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285776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МОДЕЛИРОВАНИЕ ДИНАМИЧЕСКИХ СИСТЕМ В СИСТЕМЕ </a:t>
            </a:r>
            <a:r>
              <a:rPr lang="en-US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SIMULINK</a:t>
            </a:r>
            <a:endParaRPr lang="ru-RU" sz="2000" b="1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891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47494413"/>
              </p:ext>
            </p:extLst>
          </p:nvPr>
        </p:nvGraphicFramePr>
        <p:xfrm>
          <a:off x="177800" y="863600"/>
          <a:ext cx="9664700" cy="556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073764" imgH="5805155" progId="Word.Document.12">
                  <p:embed/>
                </p:oleObj>
              </mc:Choice>
              <mc:Fallback>
                <p:oleObj name="Документ" r:id="rId2" imgW="10073764" imgH="5805155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800" y="863600"/>
                        <a:ext cx="9664700" cy="5562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27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64291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285776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МОДЕЛИРОВАНИЕ ДИНАМИЧЕСКИХ СИСТЕМ В СИСТЕМЕ </a:t>
            </a:r>
            <a:r>
              <a:rPr lang="en-US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SIMULINK</a:t>
            </a:r>
            <a:endParaRPr lang="ru-RU" sz="2000" b="1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9939" name="Object 3"/>
          <p:cNvGraphicFramePr>
            <a:graphicFrameLocks noChangeAspect="1"/>
          </p:cNvGraphicFramePr>
          <p:nvPr/>
        </p:nvGraphicFramePr>
        <p:xfrm>
          <a:off x="207963" y="787400"/>
          <a:ext cx="8461375" cy="5799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794896" imgH="7234626" progId="Word.Document.12">
                  <p:embed/>
                </p:oleObj>
              </mc:Choice>
              <mc:Fallback>
                <p:oleObj name="Документ" r:id="rId2" imgW="10794896" imgH="7234626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7963" y="787400"/>
                        <a:ext cx="8461375" cy="5799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28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642918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285776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/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МОДЕЛИРОВАНИЕ ДИНАМИЧЕСКИХ СИСТЕМ В СИСТЕМЕ </a:t>
            </a:r>
            <a:r>
              <a:rPr lang="en-US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SIMULINK</a:t>
            </a:r>
            <a:endParaRPr lang="ru-RU" sz="2000" b="1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41987" name="Object 3"/>
          <p:cNvGraphicFramePr>
            <a:graphicFrameLocks noChangeAspect="1"/>
          </p:cNvGraphicFramePr>
          <p:nvPr/>
        </p:nvGraphicFramePr>
        <p:xfrm>
          <a:off x="0" y="1007269"/>
          <a:ext cx="9427254" cy="49934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385742" imgH="5436345" progId="Word.Document.12">
                  <p:embed/>
                </p:oleObj>
              </mc:Choice>
              <mc:Fallback>
                <p:oleObj name="Документ" r:id="rId2" imgW="10385742" imgH="5436345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1007269"/>
                        <a:ext cx="9427254" cy="49934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Picture 2"/>
          <p:cNvPicPr>
            <a:picLocks noChangeAspect="1" noChangeArrowheads="1"/>
          </p:cNvPicPr>
          <p:nvPr/>
        </p:nvPicPr>
        <p:blipFill>
          <a:blip r:embed="rId3"/>
          <a:srcRect l="32394" t="27344" r="28074" b="23828"/>
          <a:stretch>
            <a:fillRect/>
          </a:stretch>
        </p:blipFill>
        <p:spPr bwMode="auto">
          <a:xfrm>
            <a:off x="144823" y="48108"/>
            <a:ext cx="9052589" cy="62865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Прямоугольник 2"/>
          <p:cNvSpPr/>
          <p:nvPr/>
        </p:nvSpPr>
        <p:spPr>
          <a:xfrm>
            <a:off x="2597364" y="-6372"/>
            <a:ext cx="31525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ПРИМЕР </a:t>
            </a:r>
            <a:r>
              <a:rPr lang="en-US" b="1" dirty="0">
                <a:solidFill>
                  <a:srgbClr val="C00000"/>
                </a:solidFill>
              </a:rPr>
              <a:t>4. </a:t>
            </a:r>
            <a:r>
              <a:rPr lang="ru-RU" b="1" dirty="0">
                <a:solidFill>
                  <a:srgbClr val="C00000"/>
                </a:solidFill>
              </a:rPr>
              <a:t>Найти неточность </a:t>
            </a:r>
            <a:endParaRPr lang="ru-RU" dirty="0"/>
          </a:p>
        </p:txBody>
      </p:sp>
      <p:pic>
        <p:nvPicPr>
          <p:cNvPr id="4" name="Рисунок 3" descr="https://pandia.ru/text/80/612/images/img11_16.png"/>
          <p:cNvPicPr/>
          <p:nvPr/>
        </p:nvPicPr>
        <p:blipFill>
          <a:blip r:embed="rId4"/>
          <a:srcRect l="43046" t="18416" r="5993" b="24554"/>
          <a:stretch>
            <a:fillRect/>
          </a:stretch>
        </p:blipFill>
        <p:spPr bwMode="auto">
          <a:xfrm>
            <a:off x="6553200" y="4651436"/>
            <a:ext cx="2880320" cy="1892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6257" name="Object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74207247"/>
              </p:ext>
            </p:extLst>
          </p:nvPr>
        </p:nvGraphicFramePr>
        <p:xfrm>
          <a:off x="144823" y="48108"/>
          <a:ext cx="2371988" cy="844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2349360" imgH="838080" progId="Equation.DSMT4">
                  <p:embed/>
                </p:oleObj>
              </mc:Choice>
              <mc:Fallback>
                <p:oleObj name="Equation" r:id="rId5" imgW="2349360" imgH="838080" progId="Equation.DSMT4">
                  <p:embed/>
                  <p:pic>
                    <p:nvPicPr>
                      <p:cNvPr id="96257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823" y="48108"/>
                        <a:ext cx="2371988" cy="84457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Прямоугольник 6"/>
          <p:cNvSpPr/>
          <p:nvPr/>
        </p:nvSpPr>
        <p:spPr>
          <a:xfrm>
            <a:off x="4572000" y="3429000"/>
            <a:ext cx="1785950" cy="6429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Номер слайда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48E42F-8ADE-4795-AF3C-F7EC9CF42586}" type="slidenum">
              <a:rPr lang="ru-RU" smtClean="0"/>
              <a:pPr>
                <a:defRPr/>
              </a:pPr>
              <a:t>29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617677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3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5714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285768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ОСНОВНЫЕ РАЗДЕЛЫ БИБЛИОТЕКИ SIMULINK</a:t>
            </a:r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802606"/>
              </p:ext>
            </p:extLst>
          </p:nvPr>
        </p:nvGraphicFramePr>
        <p:xfrm>
          <a:off x="49353" y="692696"/>
          <a:ext cx="9045292" cy="41434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9990735" imgH="4575563" progId="Word.Document.12">
                  <p:embed/>
                </p:oleObj>
              </mc:Choice>
              <mc:Fallback>
                <p:oleObj name="Документ" r:id="rId2" imgW="9990735" imgH="4575563" progId="Word.Document.12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353" y="692696"/>
                        <a:ext cx="9045292" cy="414340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Прямоугольник 4"/>
          <p:cNvSpPr/>
          <p:nvPr/>
        </p:nvSpPr>
        <p:spPr>
          <a:xfrm>
            <a:off x="3851920" y="4733376"/>
            <a:ext cx="573596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rgbClr val="C000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Варианты моделирования: </a:t>
            </a:r>
          </a:p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во временной области, </a:t>
            </a:r>
          </a:p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в частотной области, </a:t>
            </a:r>
          </a:p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 событийным управлением, </a:t>
            </a:r>
          </a:p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на основе спектральных преобразований Фурье, </a:t>
            </a:r>
          </a:p>
          <a:p>
            <a:r>
              <a:rPr lang="ru-RU" dirty="0">
                <a:latin typeface="Times New Roman" panose="02020603050405020304" pitchFamily="18" charset="0"/>
                <a:ea typeface="Times New Roman" panose="02020603050405020304" pitchFamily="18" charset="0"/>
              </a:rPr>
              <a:t>с использованием метода Монте-Карло и </a:t>
            </a:r>
            <a:r>
              <a:rPr lang="ru-RU" dirty="0" err="1">
                <a:latin typeface="Times New Roman" panose="02020603050405020304" pitchFamily="18" charset="0"/>
                <a:ea typeface="Times New Roman" panose="02020603050405020304" pitchFamily="18" charset="0"/>
              </a:rPr>
              <a:t>др</a:t>
            </a:r>
            <a:endParaRPr lang="ru-RU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3" name="Rectangle 5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/>
          </a:p>
        </p:txBody>
      </p:sp>
      <p:graphicFrame>
        <p:nvGraphicFramePr>
          <p:cNvPr id="94215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79129721"/>
              </p:ext>
            </p:extLst>
          </p:nvPr>
        </p:nvGraphicFramePr>
        <p:xfrm>
          <a:off x="-220663" y="-1068388"/>
          <a:ext cx="11001376" cy="7680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081084" imgH="7035338" progId="Word.Document.12">
                  <p:embed/>
                </p:oleObj>
              </mc:Choice>
              <mc:Fallback>
                <p:oleObj name="Документ" r:id="rId2" imgW="10081084" imgH="7035338" progId="Word.Document.12">
                  <p:embed/>
                  <p:pic>
                    <p:nvPicPr>
                      <p:cNvPr id="94215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-220663" y="-1068388"/>
                        <a:ext cx="11001376" cy="7680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4212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6521068"/>
              </p:ext>
            </p:extLst>
          </p:nvPr>
        </p:nvGraphicFramePr>
        <p:xfrm>
          <a:off x="4614878" y="1747138"/>
          <a:ext cx="2117362" cy="127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705100" imgH="1625600" progId="Equation.DSMT4">
                  <p:embed/>
                </p:oleObj>
              </mc:Choice>
              <mc:Fallback>
                <p:oleObj name="Equation" r:id="rId4" imgW="2705100" imgH="1625600" progId="Equation.DSMT4">
                  <p:embed/>
                  <p:pic>
                    <p:nvPicPr>
                      <p:cNvPr id="94212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14878" y="1747138"/>
                        <a:ext cx="2117362" cy="12722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Прямоугольник 7"/>
          <p:cNvSpPr/>
          <p:nvPr/>
        </p:nvSpPr>
        <p:spPr>
          <a:xfrm>
            <a:off x="5786446" y="285728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ПРИМЕР 5</a:t>
            </a:r>
            <a:endParaRPr lang="ru-RU" dirty="0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48E42F-8ADE-4795-AF3C-F7EC9CF42586}" type="slidenum">
              <a:rPr lang="ru-RU" smtClean="0"/>
              <a:pPr>
                <a:defRPr/>
              </a:pPr>
              <a:t>30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258836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Picture 2" descr="http://solidstate.karelia.ru/p/tutorial/meth_calc/files/simulink1.files/image011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57422" y="357166"/>
            <a:ext cx="6300664" cy="6043494"/>
          </a:xfrm>
          <a:prstGeom prst="rect">
            <a:avLst/>
          </a:prstGeom>
          <a:noFill/>
        </p:spPr>
      </p:pic>
      <p:sp>
        <p:nvSpPr>
          <p:cNvPr id="3" name="Прямоугольник 2"/>
          <p:cNvSpPr/>
          <p:nvPr/>
        </p:nvSpPr>
        <p:spPr>
          <a:xfrm>
            <a:off x="571472" y="928670"/>
            <a:ext cx="1212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>
                <a:solidFill>
                  <a:srgbClr val="C00000"/>
                </a:solidFill>
              </a:rPr>
              <a:t>ПРИМЕР </a:t>
            </a:r>
            <a:r>
              <a:rPr lang="en-US" b="1" dirty="0">
                <a:solidFill>
                  <a:srgbClr val="C00000"/>
                </a:solidFill>
              </a:rPr>
              <a:t>5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48E42F-8ADE-4795-AF3C-F7EC9CF42586}" type="slidenum">
              <a:rPr lang="ru-RU" smtClean="0"/>
              <a:pPr>
                <a:defRPr/>
              </a:pPr>
              <a:t>31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249140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130710"/>
            <a:ext cx="8643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ПРИМЕР </a:t>
            </a:r>
            <a:r>
              <a:rPr lang="en-US" b="1" dirty="0">
                <a:solidFill>
                  <a:srgbClr val="C00000"/>
                </a:solidFill>
              </a:rPr>
              <a:t>7</a:t>
            </a:r>
            <a:r>
              <a:rPr lang="ru-RU" b="1" dirty="0">
                <a:solidFill>
                  <a:srgbClr val="C00000"/>
                </a:solidFill>
              </a:rPr>
              <a:t>. МОДЕЛИРОВАНИЕ ДИНАМИКИ СТРАТЕГИИ КУРНО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5714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017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23252376"/>
              </p:ext>
            </p:extLst>
          </p:nvPr>
        </p:nvGraphicFramePr>
        <p:xfrm>
          <a:off x="121854" y="714356"/>
          <a:ext cx="9022146" cy="594897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367891" imgH="6980513" progId="Word.Document.12">
                  <p:embed/>
                </p:oleObj>
              </mc:Choice>
              <mc:Fallback>
                <p:oleObj name="Документ" r:id="rId2" imgW="10367891" imgH="6980513" progId="Word.Document.12">
                  <p:embed/>
                  <p:pic>
                    <p:nvPicPr>
                      <p:cNvPr id="50178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854" y="714356"/>
                        <a:ext cx="9022146" cy="594897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7F7B4-003E-4B58-BD8B-2678E81DC12E}" type="slidenum">
              <a:rPr lang="ru-RU" smtClean="0"/>
              <a:pPr>
                <a:defRPr/>
              </a:pPr>
              <a:t>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0220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/>
          <p:cNvSpPr/>
          <p:nvPr/>
        </p:nvSpPr>
        <p:spPr>
          <a:xfrm>
            <a:off x="285720" y="71414"/>
            <a:ext cx="864399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>
                <a:solidFill>
                  <a:srgbClr val="C00000"/>
                </a:solidFill>
              </a:rPr>
              <a:t>ПРИМЕР </a:t>
            </a:r>
            <a:r>
              <a:rPr lang="en-US" b="1" dirty="0">
                <a:solidFill>
                  <a:srgbClr val="C00000"/>
                </a:solidFill>
              </a:rPr>
              <a:t>7</a:t>
            </a:r>
            <a:r>
              <a:rPr lang="ru-RU" b="1" dirty="0">
                <a:solidFill>
                  <a:srgbClr val="C00000"/>
                </a:solidFill>
              </a:rPr>
              <a:t>. МОДЕЛИРОВАНИЕ ДИНАМИКИ СТРАТЕГИИ КУРНО</a:t>
            </a:r>
          </a:p>
        </p:txBody>
      </p:sp>
      <p:cxnSp>
        <p:nvCxnSpPr>
          <p:cNvPr id="7" name="Прямая соединительная линия 6"/>
          <p:cNvCxnSpPr/>
          <p:nvPr/>
        </p:nvCxnSpPr>
        <p:spPr>
          <a:xfrm>
            <a:off x="0" y="714356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1202" name="Object 2"/>
          <p:cNvGraphicFramePr>
            <a:graphicFrameLocks noChangeAspect="1"/>
          </p:cNvGraphicFramePr>
          <p:nvPr/>
        </p:nvGraphicFramePr>
        <p:xfrm>
          <a:off x="136525" y="715963"/>
          <a:ext cx="8885238" cy="629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442846" imgH="7285835" progId="Word.Document.12">
                  <p:embed/>
                </p:oleObj>
              </mc:Choice>
              <mc:Fallback>
                <p:oleObj name="Документ" r:id="rId2" imgW="10442846" imgH="7285835" progId="Word.Document.12">
                  <p:embed/>
                  <p:pic>
                    <p:nvPicPr>
                      <p:cNvPr id="51202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525" y="715963"/>
                        <a:ext cx="8885238" cy="6294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987F7B4-003E-4B58-BD8B-2678E81DC12E}" type="slidenum">
              <a:rPr lang="ru-RU" smtClean="0"/>
              <a:pPr>
                <a:defRPr/>
              </a:pPr>
              <a:t>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6699129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34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214313" y="-357214"/>
            <a:ext cx="8658225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ЛИТЕРАТУРА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14282" y="714356"/>
            <a:ext cx="8715436" cy="620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ru-RU" dirty="0"/>
              <a:t>1. Дьяконов В.П. </a:t>
            </a:r>
            <a:r>
              <a:rPr lang="en-US" dirty="0"/>
              <a:t>MATLAB</a:t>
            </a:r>
            <a:r>
              <a:rPr lang="ru-RU" dirty="0"/>
              <a:t> 5.3.1 с пакетами расширений. М.: «</a:t>
            </a:r>
            <a:r>
              <a:rPr lang="ru-RU" dirty="0" err="1"/>
              <a:t>Нолидж</a:t>
            </a:r>
            <a:r>
              <a:rPr lang="ru-RU" dirty="0"/>
              <a:t>», 2001.</a:t>
            </a:r>
          </a:p>
          <a:p>
            <a:pPr>
              <a:spcAft>
                <a:spcPts val="600"/>
              </a:spcAft>
            </a:pPr>
            <a:r>
              <a:rPr lang="ru-RU" dirty="0"/>
              <a:t>2. Потемкин В.Г. Система инженерных и научных расчетов </a:t>
            </a:r>
            <a:r>
              <a:rPr lang="ru-RU" dirty="0" err="1"/>
              <a:t>Матлаб</a:t>
            </a:r>
            <a:r>
              <a:rPr lang="ru-RU" dirty="0"/>
              <a:t> 5.x. Т.1. М.: Диалог - МИФИ, 1999.  </a:t>
            </a:r>
          </a:p>
          <a:p>
            <a:pPr>
              <a:spcAft>
                <a:spcPts val="600"/>
              </a:spcAft>
            </a:pPr>
            <a:r>
              <a:rPr lang="ru-RU" dirty="0"/>
              <a:t>3. Потемкин В.Г. Система инженерных и научных расчетов </a:t>
            </a:r>
            <a:r>
              <a:rPr lang="ru-RU" dirty="0" err="1"/>
              <a:t>Матлаб</a:t>
            </a:r>
            <a:r>
              <a:rPr lang="ru-RU" dirty="0"/>
              <a:t> 5.x. Т.2. М.: Диалог - МИФИ, 1999.  </a:t>
            </a:r>
          </a:p>
          <a:p>
            <a:pPr>
              <a:spcAft>
                <a:spcPts val="600"/>
              </a:spcAft>
            </a:pPr>
            <a:r>
              <a:rPr lang="ru-RU" dirty="0"/>
              <a:t>4. Черных И.В. </a:t>
            </a:r>
            <a:r>
              <a:rPr lang="ru-RU" dirty="0" err="1"/>
              <a:t>Simulink</a:t>
            </a:r>
            <a:r>
              <a:rPr lang="ru-RU" dirty="0"/>
              <a:t>. Среда создания инженерных приложений. М.: Диалог-МИФИ, 2003. </a:t>
            </a:r>
          </a:p>
          <a:p>
            <a:pPr>
              <a:spcAft>
                <a:spcPts val="600"/>
              </a:spcAft>
            </a:pPr>
            <a:r>
              <a:rPr lang="ru-RU" dirty="0"/>
              <a:t>5. </a:t>
            </a:r>
            <a:r>
              <a:rPr lang="ru-RU" dirty="0" err="1"/>
              <a:t>Гультяев</a:t>
            </a:r>
            <a:r>
              <a:rPr lang="ru-RU" dirty="0"/>
              <a:t> А.К. </a:t>
            </a:r>
            <a:r>
              <a:rPr lang="en-US" dirty="0" err="1"/>
              <a:t>Matlab</a:t>
            </a:r>
            <a:r>
              <a:rPr lang="ru-RU" dirty="0"/>
              <a:t> 5.2. Имитационное моделирование в среде </a:t>
            </a:r>
            <a:r>
              <a:rPr lang="ru-RU" dirty="0" err="1"/>
              <a:t>Windows</a:t>
            </a:r>
            <a:r>
              <a:rPr lang="ru-RU" dirty="0"/>
              <a:t>: Практическое пособие. М.: Диалог - МИФИ, 1999. </a:t>
            </a:r>
          </a:p>
          <a:p>
            <a:pPr>
              <a:spcAft>
                <a:spcPts val="600"/>
              </a:spcAft>
            </a:pPr>
            <a:r>
              <a:rPr lang="ru-RU" dirty="0"/>
              <a:t>6. </a:t>
            </a:r>
            <a:r>
              <a:rPr lang="ru-RU" dirty="0" err="1"/>
              <a:t>Гультяев</a:t>
            </a:r>
            <a:r>
              <a:rPr lang="ru-RU" dirty="0"/>
              <a:t> А.К. Визуальное моделирование в среде </a:t>
            </a:r>
            <a:r>
              <a:rPr lang="en-US" dirty="0" err="1"/>
              <a:t>Matlab</a:t>
            </a:r>
            <a:r>
              <a:rPr lang="ru-RU" dirty="0"/>
              <a:t>: учебный курс. СПб.: Питер, 2001. </a:t>
            </a:r>
          </a:p>
          <a:p>
            <a:pPr>
              <a:spcAft>
                <a:spcPts val="600"/>
              </a:spcAft>
            </a:pPr>
            <a:r>
              <a:rPr lang="ru-RU" dirty="0"/>
              <a:t>7.</a:t>
            </a:r>
            <a:r>
              <a:rPr lang="en-US" dirty="0"/>
              <a:t> </a:t>
            </a:r>
            <a:r>
              <a:rPr lang="ru-RU" dirty="0" err="1"/>
              <a:t>Цисарь</a:t>
            </a:r>
            <a:r>
              <a:rPr lang="ru-RU" dirty="0"/>
              <a:t> И.Ф., Крысин М.А. </a:t>
            </a:r>
            <a:r>
              <a:rPr lang="en-US" dirty="0" err="1"/>
              <a:t>Matlab</a:t>
            </a:r>
            <a:r>
              <a:rPr lang="ru-RU" dirty="0"/>
              <a:t>-</a:t>
            </a:r>
            <a:r>
              <a:rPr lang="en-US" dirty="0" err="1"/>
              <a:t>Simulink</a:t>
            </a:r>
            <a:r>
              <a:rPr lang="ru-RU" dirty="0"/>
              <a:t>. Лаборатория экономиста. М.: </a:t>
            </a:r>
            <a:r>
              <a:rPr lang="ru-RU" dirty="0" err="1"/>
              <a:t>Анкил</a:t>
            </a:r>
            <a:r>
              <a:rPr lang="ru-RU" dirty="0"/>
              <a:t>, 2001. </a:t>
            </a:r>
          </a:p>
          <a:p>
            <a:pPr>
              <a:spcAft>
                <a:spcPts val="600"/>
              </a:spcAft>
            </a:pPr>
            <a:r>
              <a:rPr lang="ru-RU" dirty="0"/>
              <a:t>8. Документация к пакету </a:t>
            </a:r>
            <a:r>
              <a:rPr lang="en-US" dirty="0" err="1"/>
              <a:t>Matlab</a:t>
            </a:r>
            <a:r>
              <a:rPr lang="ru-RU" dirty="0"/>
              <a:t> фирмы </a:t>
            </a:r>
            <a:r>
              <a:rPr lang="en-US" dirty="0" err="1"/>
              <a:t>MathWorks</a:t>
            </a:r>
            <a:r>
              <a:rPr lang="ru-RU" dirty="0"/>
              <a:t> (</a:t>
            </a:r>
            <a:r>
              <a:rPr lang="en-US" dirty="0" err="1"/>
              <a:t>pdf</a:t>
            </a:r>
            <a:r>
              <a:rPr lang="ru-RU" dirty="0"/>
              <a:t>-</a:t>
            </a:r>
            <a:r>
              <a:rPr lang="en-US" dirty="0"/>
              <a:t>files</a:t>
            </a:r>
            <a:r>
              <a:rPr lang="ru-RU" dirty="0"/>
              <a:t>). </a:t>
            </a:r>
          </a:p>
          <a:p>
            <a:pPr>
              <a:spcAft>
                <a:spcPts val="600"/>
              </a:spcAft>
            </a:pPr>
            <a:r>
              <a:rPr lang="ru-RU" dirty="0"/>
              <a:t>9. </a:t>
            </a:r>
            <a:r>
              <a:rPr lang="en-US" dirty="0"/>
              <a:t>www</a:t>
            </a:r>
            <a:r>
              <a:rPr lang="ru-RU" dirty="0"/>
              <a:t>.</a:t>
            </a:r>
            <a:r>
              <a:rPr lang="en-US" dirty="0" err="1"/>
              <a:t>exponenta</a:t>
            </a:r>
            <a:r>
              <a:rPr lang="ru-RU" dirty="0"/>
              <a:t>.</a:t>
            </a:r>
            <a:r>
              <a:rPr lang="en-US" dirty="0" err="1"/>
              <a:t>ru</a:t>
            </a:r>
            <a:r>
              <a:rPr lang="ru-RU" dirty="0"/>
              <a:t> - образовательный сайт по математическим методам и программированию с использованием пакетов прикладных программ. </a:t>
            </a:r>
          </a:p>
          <a:p>
            <a:pPr>
              <a:spcAft>
                <a:spcPts val="600"/>
              </a:spcAft>
            </a:pPr>
            <a:r>
              <a:rPr lang="ru-RU" dirty="0"/>
              <a:t>10. </a:t>
            </a:r>
            <a:r>
              <a:rPr lang="en-US" dirty="0"/>
              <a:t>www</a:t>
            </a:r>
            <a:r>
              <a:rPr lang="ru-RU" dirty="0"/>
              <a:t>.</a:t>
            </a:r>
            <a:r>
              <a:rPr lang="en-US" dirty="0" err="1"/>
              <a:t>matlab</a:t>
            </a:r>
            <a:r>
              <a:rPr lang="ru-RU" dirty="0"/>
              <a:t>.</a:t>
            </a:r>
            <a:r>
              <a:rPr lang="en-US" dirty="0" err="1"/>
              <a:t>ru</a:t>
            </a:r>
            <a:r>
              <a:rPr lang="ru-RU" dirty="0"/>
              <a:t> - консультационный сайт пакета </a:t>
            </a:r>
            <a:r>
              <a:rPr lang="en-US" dirty="0" err="1"/>
              <a:t>Matlab</a:t>
            </a:r>
            <a:r>
              <a:rPr lang="ru-RU" dirty="0"/>
              <a:t>.</a:t>
            </a:r>
          </a:p>
          <a:p>
            <a:pPr>
              <a:spcAft>
                <a:spcPts val="600"/>
              </a:spcAft>
            </a:pPr>
            <a:r>
              <a:rPr lang="ru-RU" dirty="0"/>
              <a:t>11. </a:t>
            </a:r>
            <a:r>
              <a:rPr lang="ru-RU"/>
              <a:t>Реализация свертки </a:t>
            </a:r>
            <a:r>
              <a:rPr lang="en-US"/>
              <a:t>https://inclab.ru/profi/realizaciya-svertki-v-scilab</a:t>
            </a:r>
            <a:endParaRPr lang="ru-RU" dirty="0"/>
          </a:p>
          <a:p>
            <a:pPr>
              <a:spcAft>
                <a:spcPts val="600"/>
              </a:spcAft>
            </a:pP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760412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692696"/>
            <a:ext cx="8892479" cy="6070958"/>
          </a:xfrm>
          <a:prstGeom prst="rect">
            <a:avLst/>
          </a:prstGeom>
        </p:spPr>
      </p:pic>
      <p:cxnSp>
        <p:nvCxnSpPr>
          <p:cNvPr id="3" name="Прямая соединительная линия 2"/>
          <p:cNvCxnSpPr/>
          <p:nvPr/>
        </p:nvCxnSpPr>
        <p:spPr>
          <a:xfrm>
            <a:off x="0" y="5714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1"/>
          <p:cNvSpPr txBox="1">
            <a:spLocks/>
          </p:cNvSpPr>
          <p:nvPr/>
        </p:nvSpPr>
        <p:spPr>
          <a:xfrm>
            <a:off x="0" y="-285768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Окно браузера </a:t>
            </a:r>
            <a:r>
              <a:rPr lang="ru-RU" sz="2000" b="1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библиотек 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 SIMULINK</a:t>
            </a:r>
          </a:p>
        </p:txBody>
      </p:sp>
    </p:spTree>
    <p:extLst>
      <p:ext uri="{BB962C8B-B14F-4D97-AF65-F5344CB8AC3E}">
        <p14:creationId xmlns:p14="http://schemas.microsoft.com/office/powerpoint/2010/main" val="481172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единительная линия 2"/>
          <p:cNvCxnSpPr/>
          <p:nvPr/>
        </p:nvCxnSpPr>
        <p:spPr>
          <a:xfrm>
            <a:off x="0" y="571480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Заголовок 1"/>
          <p:cNvSpPr txBox="1">
            <a:spLocks/>
          </p:cNvSpPr>
          <p:nvPr/>
        </p:nvSpPr>
        <p:spPr>
          <a:xfrm>
            <a:off x="0" y="-285768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000" b="1" dirty="0">
                <a:solidFill>
                  <a:srgbClr val="C00000"/>
                </a:solidFill>
              </a:rPr>
              <a:t>БЛОК </a:t>
            </a:r>
            <a:r>
              <a:rPr lang="en-US" sz="2000" b="1" dirty="0">
                <a:solidFill>
                  <a:srgbClr val="C00000"/>
                </a:solidFill>
              </a:rPr>
              <a:t>(</a:t>
            </a:r>
            <a:r>
              <a:rPr lang="ru-RU" sz="2000" b="1" dirty="0">
                <a:solidFill>
                  <a:srgbClr val="C00000"/>
                </a:solidFill>
              </a:rPr>
              <a:t>б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иблиотека)  </a:t>
            </a:r>
            <a:r>
              <a:rPr lang="en-US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SINKS 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(получатели сигналов)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2"/>
          <a:srcRect b="61823"/>
          <a:stretch/>
        </p:blipFill>
        <p:spPr>
          <a:xfrm>
            <a:off x="107504" y="692696"/>
            <a:ext cx="4029677" cy="2715784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 rotWithShape="1">
          <a:blip r:embed="rId2"/>
          <a:srcRect t="37454"/>
          <a:stretch/>
        </p:blipFill>
        <p:spPr>
          <a:xfrm>
            <a:off x="4625751" y="692696"/>
            <a:ext cx="4434725" cy="4896544"/>
          </a:xfrm>
          <a:prstGeom prst="rect">
            <a:avLst/>
          </a:prstGeom>
        </p:spPr>
      </p:pic>
      <p:graphicFrame>
        <p:nvGraphicFramePr>
          <p:cNvPr id="8" name="Объект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0892422"/>
              </p:ext>
            </p:extLst>
          </p:nvPr>
        </p:nvGraphicFramePr>
        <p:xfrm>
          <a:off x="412658" y="3935294"/>
          <a:ext cx="4048833" cy="1797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Точечный рисунок" r:id="rId3" imgW="2933851" imgH="1657435" progId="Paint.Picture">
                  <p:embed/>
                </p:oleObj>
              </mc:Choice>
              <mc:Fallback>
                <p:oleObj name="Точечный рисунок" r:id="rId3" imgW="2933851" imgH="1657435" progId="Paint.Picture">
                  <p:embed/>
                  <p:pic>
                    <p:nvPicPr>
                      <p:cNvPr id="0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658" y="3935294"/>
                        <a:ext cx="4048833" cy="179796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6537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6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285768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АЛГОРИТМ СОЗДАНИЯ </a:t>
            </a:r>
            <a:r>
              <a:rPr lang="en-US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S-</a:t>
            </a: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МОДЕЛИ</a:t>
            </a:r>
          </a:p>
        </p:txBody>
      </p:sp>
      <p:graphicFrame>
        <p:nvGraphicFramePr>
          <p:cNvPr id="2051" name="Object 3"/>
          <p:cNvGraphicFramePr>
            <a:graphicFrameLocks noChangeAspect="1"/>
          </p:cNvGraphicFramePr>
          <p:nvPr/>
        </p:nvGraphicFramePr>
        <p:xfrm>
          <a:off x="215900" y="495300"/>
          <a:ext cx="9042400" cy="636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Документ" r:id="rId2" imgW="10004742" imgH="7048419" progId="Word.Document.12">
                  <p:embed/>
                </p:oleObj>
              </mc:Choice>
              <mc:Fallback>
                <p:oleObj name="Документ" r:id="rId2" imgW="10004742" imgH="7048419" progId="Word.Document.12">
                  <p:embed/>
                  <p:pic>
                    <p:nvPicPr>
                      <p:cNvPr id="2051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5900" y="495300"/>
                        <a:ext cx="9042400" cy="6362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59367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2"/>
          <a:srcRect t="27625"/>
          <a:stretch/>
        </p:blipFill>
        <p:spPr>
          <a:xfrm>
            <a:off x="0" y="1412776"/>
            <a:ext cx="4635016" cy="202243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0500" y="3469425"/>
            <a:ext cx="4716016" cy="3398386"/>
          </a:xfrm>
          <a:prstGeom prst="rect">
            <a:avLst/>
          </a:prstGeom>
        </p:spPr>
      </p:pic>
      <p:cxnSp>
        <p:nvCxnSpPr>
          <p:cNvPr id="4" name="Прямая соединительная линия 3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" name="Заголовок 1"/>
          <p:cNvSpPr txBox="1">
            <a:spLocks/>
          </p:cNvSpPr>
          <p:nvPr/>
        </p:nvSpPr>
        <p:spPr>
          <a:xfrm>
            <a:off x="0" y="-285768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lvl="1" algn="ctr">
              <a:defRPr/>
            </a:pPr>
            <a:r>
              <a:rPr lang="ru-RU" sz="2000" b="1" dirty="0">
                <a:solidFill>
                  <a:srgbClr val="C00000"/>
                </a:solidFill>
                <a:latin typeface="+mj-lt"/>
                <a:ea typeface="+mj-ea"/>
                <a:cs typeface="+mj-cs"/>
              </a:rPr>
              <a:t>ПРЕОБРАЗОВАНИЕ ЛАПЛАСА В ФУНКЦИЯХ БИБЛИОТЕК SIMULINK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4635016" y="518504"/>
            <a:ext cx="4572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 — это один из способов математического описания динамической системы. Это есть дифференциальный оператор, выражающий связь между входом и выходом линейной стационарной системы. 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-1" y="440407"/>
            <a:ext cx="429784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600" b="1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Передаточная функция </a:t>
            </a:r>
            <a:r>
              <a:rPr lang="ru-RU" sz="1600" dirty="0">
                <a:solidFill>
                  <a:srgbClr val="33333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 это отношение изображения выходного воздействия (Y(s)) к изображению входного (X(s)) при нулевых начальных условиях. 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37958" t="13730" r="28814" b="61039"/>
          <a:stretch/>
        </p:blipFill>
        <p:spPr>
          <a:xfrm>
            <a:off x="5220072" y="5715683"/>
            <a:ext cx="2710426" cy="1152128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2920" y="2571288"/>
            <a:ext cx="4315427" cy="809738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3CD2BDD9-272C-40FB-A473-2DE3501BF177}"/>
              </a:ext>
            </a:extLst>
          </p:cNvPr>
          <p:cNvGrpSpPr/>
          <p:nvPr/>
        </p:nvGrpSpPr>
        <p:grpSpPr>
          <a:xfrm>
            <a:off x="5099121" y="3771467"/>
            <a:ext cx="2952328" cy="1944216"/>
            <a:chOff x="5099121" y="3771467"/>
            <a:chExt cx="2952328" cy="1944216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 rotWithShape="1">
            <a:blip r:embed="rId4"/>
            <a:srcRect t="5845" r="63807" b="51577"/>
            <a:stretch/>
          </p:blipFill>
          <p:spPr>
            <a:xfrm>
              <a:off x="5099121" y="3771467"/>
              <a:ext cx="2952328" cy="1944216"/>
            </a:xfrm>
            <a:prstGeom prst="rect">
              <a:avLst/>
            </a:prstGeom>
          </p:spPr>
        </p:pic>
        <p:pic>
          <p:nvPicPr>
            <p:cNvPr id="11" name="Рисунок 10">
              <a:extLst>
                <a:ext uri="{FF2B5EF4-FFF2-40B4-BE49-F238E27FC236}">
                  <a16:creationId xmlns:a16="http://schemas.microsoft.com/office/drawing/2014/main" id="{6CCFFB06-972B-4873-A1D4-C2FE3E33160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156176" y="3933056"/>
              <a:ext cx="1440160" cy="7920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093344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Группа 4"/>
          <p:cNvGrpSpPr/>
          <p:nvPr/>
        </p:nvGrpSpPr>
        <p:grpSpPr>
          <a:xfrm>
            <a:off x="192088" y="627063"/>
            <a:ext cx="8696325" cy="6061075"/>
            <a:chOff x="251522" y="582653"/>
            <a:chExt cx="8696325" cy="6061075"/>
          </a:xfrm>
        </p:grpSpPr>
        <p:graphicFrame>
          <p:nvGraphicFramePr>
            <p:cNvPr id="102403" name="Object 3"/>
            <p:cNvGraphicFramePr>
              <a:graphicFrameLocks noChangeAspect="1"/>
            </p:cNvGraphicFramePr>
            <p:nvPr/>
          </p:nvGraphicFramePr>
          <p:xfrm>
            <a:off x="251522" y="582653"/>
            <a:ext cx="8696325" cy="60610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Документ" r:id="rId2" imgW="9820453" imgH="6829506" progId="Word.Document.12">
                    <p:embed/>
                  </p:oleObj>
                </mc:Choice>
                <mc:Fallback>
                  <p:oleObj name="Документ" r:id="rId2" imgW="9820453" imgH="6829506" progId="Word.Document.12">
                    <p:embed/>
                    <p:pic>
                      <p:nvPicPr>
                        <p:cNvPr id="102403" name="Object 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1522" y="582653"/>
                          <a:ext cx="8696325" cy="60610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Скругленный прямоугольник 1"/>
            <p:cNvSpPr/>
            <p:nvPr/>
          </p:nvSpPr>
          <p:spPr>
            <a:xfrm>
              <a:off x="5090216" y="3533537"/>
              <a:ext cx="3847934" cy="962665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6946149" y="4493720"/>
              <a:ext cx="11521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002060"/>
                  </a:solidFill>
                </a:rPr>
                <a:t>Вход ЛС</a:t>
              </a:r>
            </a:p>
          </p:txBody>
        </p:sp>
        <p:sp>
          <p:nvSpPr>
            <p:cNvPr id="12" name="Скругленный прямоугольник 11"/>
            <p:cNvSpPr/>
            <p:nvPr/>
          </p:nvSpPr>
          <p:spPr>
            <a:xfrm>
              <a:off x="776814" y="3533537"/>
              <a:ext cx="4069496" cy="962665"/>
            </a:xfrm>
            <a:prstGeom prst="roundRect">
              <a:avLst/>
            </a:prstGeom>
            <a:noFill/>
            <a:ln>
              <a:solidFill>
                <a:srgbClr val="C0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rgbClr val="C00000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600137" y="4490619"/>
              <a:ext cx="144016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dirty="0">
                  <a:solidFill>
                    <a:srgbClr val="C00000"/>
                  </a:solidFill>
                </a:rPr>
                <a:t>Выход ЛС</a:t>
              </a:r>
            </a:p>
          </p:txBody>
        </p:sp>
      </p:grp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A0D9ADC-B0C5-43C7-812D-6D77A22E39E2}" type="slidenum">
              <a:rPr lang="ru-RU"/>
              <a:pPr>
                <a:defRPr/>
              </a:pPr>
              <a:t>8</a:t>
            </a:fld>
            <a:endParaRPr lang="ru-RU" dirty="0"/>
          </a:p>
        </p:txBody>
      </p:sp>
      <p:cxnSp>
        <p:nvCxnSpPr>
          <p:cNvPr id="9" name="Прямая соединительная линия 8"/>
          <p:cNvCxnSpPr/>
          <p:nvPr/>
        </p:nvCxnSpPr>
        <p:spPr>
          <a:xfrm>
            <a:off x="0" y="476672"/>
            <a:ext cx="9144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Заголовок 1"/>
          <p:cNvSpPr txBox="1">
            <a:spLocks/>
          </p:cNvSpPr>
          <p:nvPr/>
        </p:nvSpPr>
        <p:spPr>
          <a:xfrm>
            <a:off x="0" y="-285768"/>
            <a:ext cx="9143999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b="1" dirty="0">
                <a:solidFill>
                  <a:srgbClr val="C00000"/>
                </a:solidFill>
              </a:rPr>
              <a:t>ЛИНЕЙНЫЕ СИСТЕМЫ. Операторное (универсальное) описание</a:t>
            </a:r>
            <a:endParaRPr lang="ru-RU" b="1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1"/>
          <p:cNvPicPr>
            <a:picLocks noChangeAspect="1" noChangeArrowheads="1"/>
          </p:cNvPicPr>
          <p:nvPr/>
        </p:nvPicPr>
        <p:blipFill>
          <a:blip r:embed="rId4"/>
          <a:srcRect t="8180" b="30819"/>
          <a:stretch>
            <a:fillRect/>
          </a:stretch>
        </p:blipFill>
        <p:spPr bwMode="auto">
          <a:xfrm>
            <a:off x="2315394" y="2464009"/>
            <a:ext cx="4080263" cy="8223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278742" y="5038012"/>
            <a:ext cx="34563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>
                <a:latin typeface="+mj-lt"/>
              </a:rPr>
              <a:t>Необходимые операции в ЛДУ:</a:t>
            </a:r>
          </a:p>
          <a:p>
            <a:r>
              <a:rPr lang="ru-RU" dirty="0">
                <a:solidFill>
                  <a:srgbClr val="0070C0"/>
                </a:solidFill>
                <a:latin typeface="+mj-lt"/>
              </a:rPr>
              <a:t>Сложение сигналов</a:t>
            </a:r>
          </a:p>
          <a:p>
            <a:r>
              <a:rPr lang="ru-RU" dirty="0">
                <a:solidFill>
                  <a:srgbClr val="0070C0"/>
                </a:solidFill>
                <a:latin typeface="+mj-lt"/>
              </a:rPr>
              <a:t>Сдвиг во времени</a:t>
            </a:r>
          </a:p>
          <a:p>
            <a:r>
              <a:rPr lang="ru-RU" dirty="0">
                <a:solidFill>
                  <a:srgbClr val="0070C0"/>
                </a:solidFill>
                <a:latin typeface="+mj-lt"/>
              </a:rPr>
              <a:t>Фильтрация сигнала</a:t>
            </a:r>
          </a:p>
          <a:p>
            <a:r>
              <a:rPr lang="ru-RU" dirty="0">
                <a:solidFill>
                  <a:srgbClr val="0070C0"/>
                </a:solidFill>
                <a:latin typeface="+mj-lt"/>
              </a:rPr>
              <a:t>Кодирование сигнала…..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968616" y="5606459"/>
            <a:ext cx="1737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C00000"/>
                </a:solidFill>
                <a:sym typeface="Symbol" panose="05050102010706020507" pitchFamily="18" charset="2"/>
              </a:rPr>
              <a:t> </a:t>
            </a:r>
            <a:r>
              <a:rPr lang="en-US" b="1" dirty="0">
                <a:solidFill>
                  <a:srgbClr val="C00000"/>
                </a:solidFill>
              </a:rPr>
              <a:t>LT, FT, z-T</a:t>
            </a:r>
            <a:endParaRPr lang="ru-RU" b="1" dirty="0">
              <a:solidFill>
                <a:srgbClr val="C00000"/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94568" y="1407753"/>
            <a:ext cx="2771775" cy="670533"/>
          </a:xfrm>
          <a:prstGeom prst="rect">
            <a:avLst/>
          </a:prstGeom>
        </p:spPr>
      </p:pic>
      <p:graphicFrame>
        <p:nvGraphicFramePr>
          <p:cNvPr id="15" name="Объект 14"/>
          <p:cNvGraphicFramePr>
            <a:graphicFrameLocks noChangeAspect="1"/>
          </p:cNvGraphicFramePr>
          <p:nvPr/>
        </p:nvGraphicFramePr>
        <p:xfrm>
          <a:off x="7416006" y="704203"/>
          <a:ext cx="1600200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599513" imgH="676416" progId="Equation.DSMT4">
                  <p:embed/>
                </p:oleObj>
              </mc:Choice>
              <mc:Fallback>
                <p:oleObj name="Equation" r:id="rId6" imgW="1599513" imgH="676416" progId="Equation.DSMT4">
                  <p:embed/>
                  <p:pic>
                    <p:nvPicPr>
                      <p:cNvPr id="15" name="Объект 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416006" y="704203"/>
                        <a:ext cx="1600200" cy="676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Прямая соединительная линия 16"/>
          <p:cNvCxnSpPr/>
          <p:nvPr/>
        </p:nvCxnSpPr>
        <p:spPr>
          <a:xfrm flipH="1">
            <a:off x="6084168" y="474977"/>
            <a:ext cx="1954675" cy="1488137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6038894" y="1988840"/>
            <a:ext cx="3105105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6" name="Объект 15"/>
          <p:cNvGraphicFramePr>
            <a:graphicFrameLocks noChangeAspect="1"/>
          </p:cNvGraphicFramePr>
          <p:nvPr/>
        </p:nvGraphicFramePr>
        <p:xfrm>
          <a:off x="830263" y="3709988"/>
          <a:ext cx="819150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8191440" imgH="711000" progId="Equation.DSMT4">
                  <p:embed/>
                </p:oleObj>
              </mc:Choice>
              <mc:Fallback>
                <p:oleObj name="Equation" r:id="rId8" imgW="8191440" imgH="711000" progId="Equation.DSMT4">
                  <p:embed/>
                  <p:pic>
                    <p:nvPicPr>
                      <p:cNvPr id="16" name="Объект 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30263" y="3709988"/>
                        <a:ext cx="8191500" cy="711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516548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Прямая соединительная линия 5"/>
          <p:cNvCxnSpPr/>
          <p:nvPr/>
        </p:nvCxnSpPr>
        <p:spPr>
          <a:xfrm>
            <a:off x="0" y="428604"/>
            <a:ext cx="914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Заголовок 1"/>
          <p:cNvSpPr txBox="1">
            <a:spLocks/>
          </p:cNvSpPr>
          <p:nvPr/>
        </p:nvSpPr>
        <p:spPr>
          <a:xfrm>
            <a:off x="214313" y="-357214"/>
            <a:ext cx="8658225" cy="1143000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ru-RU" sz="2400" b="1" dirty="0">
                <a:solidFill>
                  <a:srgbClr val="C00000"/>
                </a:solidFill>
                <a:latin typeface="+mj-lt"/>
              </a:rPr>
              <a:t>Система передачи сигнала</a:t>
            </a:r>
            <a:r>
              <a:rPr lang="en-US" sz="2400" b="1" dirty="0">
                <a:solidFill>
                  <a:srgbClr val="C00000"/>
                </a:solidFill>
                <a:latin typeface="+mj-lt"/>
              </a:rPr>
              <a:t> </a:t>
            </a:r>
            <a:r>
              <a:rPr lang="ru-RU" sz="2400" b="1" dirty="0">
                <a:solidFill>
                  <a:srgbClr val="C00000"/>
                </a:solidFill>
                <a:latin typeface="+mj-lt"/>
              </a:rPr>
              <a:t>как линейная система</a:t>
            </a:r>
            <a:endParaRPr lang="ru-RU" sz="2000" b="1" dirty="0">
              <a:solidFill>
                <a:srgbClr val="C00000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562" y="2204864"/>
            <a:ext cx="8990686" cy="4485866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/>
          <a:srcRect t="8180" b="30819"/>
          <a:stretch>
            <a:fillRect/>
          </a:stretch>
        </p:blipFill>
        <p:spPr bwMode="auto">
          <a:xfrm>
            <a:off x="221343" y="618655"/>
            <a:ext cx="4038750" cy="8139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4625364" y="533675"/>
            <a:ext cx="45186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600" dirty="0"/>
              <a:t>По наблюдаемому ВЫХОДУ восстановить ВХОДНОЕ воздействие, </a:t>
            </a:r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446243" y="1181529"/>
            <a:ext cx="4286280" cy="797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1622298608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8124</TotalTime>
  <Words>1356</Words>
  <Application>Microsoft Office PowerPoint</Application>
  <PresentationFormat>Экран (4:3)</PresentationFormat>
  <Paragraphs>152</Paragraphs>
  <Slides>34</Slides>
  <Notes>3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4</vt:i4>
      </vt:variant>
      <vt:variant>
        <vt:lpstr>Заголовки слайдов</vt:lpstr>
      </vt:variant>
      <vt:variant>
        <vt:i4>34</vt:i4>
      </vt:variant>
    </vt:vector>
  </HeadingPairs>
  <TitlesOfParts>
    <vt:vector size="43" baseType="lpstr">
      <vt:lpstr>Arial</vt:lpstr>
      <vt:lpstr>Calibri</vt:lpstr>
      <vt:lpstr>Cambria</vt:lpstr>
      <vt:lpstr>Times New Roman</vt:lpstr>
      <vt:lpstr>Тема Office</vt:lpstr>
      <vt:lpstr>Документ</vt:lpstr>
      <vt:lpstr>Точечный рисунок</vt:lpstr>
      <vt:lpstr>Equation</vt:lpstr>
      <vt:lpstr>Document</vt:lpstr>
      <vt:lpstr>Лекция  9. SIMULINK-часть 1. ОСНОВНЫЕ БЛОКИ  </vt:lpstr>
      <vt:lpstr>СИСТЕМА  SIMULINK   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Слайд 1</dc:title>
  <dc:creator>Светлана</dc:creator>
  <cp:lastModifiedBy>Колесникова Светлана Ивановна</cp:lastModifiedBy>
  <cp:revision>312</cp:revision>
  <dcterms:created xsi:type="dcterms:W3CDTF">2013-09-13T06:31:55Z</dcterms:created>
  <dcterms:modified xsi:type="dcterms:W3CDTF">2025-10-27T14:18:56Z</dcterms:modified>
</cp:coreProperties>
</file>